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3" r:id="rId1"/>
  </p:sldMasterIdLst>
  <p:notesMasterIdLst>
    <p:notesMasterId r:id="rId18"/>
  </p:notesMasterIdLst>
  <p:sldIdLst>
    <p:sldId id="256" r:id="rId2"/>
    <p:sldId id="284" r:id="rId3"/>
    <p:sldId id="259" r:id="rId4"/>
    <p:sldId id="290" r:id="rId5"/>
    <p:sldId id="280" r:id="rId6"/>
    <p:sldId id="262" r:id="rId7"/>
    <p:sldId id="257" r:id="rId8"/>
    <p:sldId id="264" r:id="rId9"/>
    <p:sldId id="291" r:id="rId10"/>
    <p:sldId id="265" r:id="rId11"/>
    <p:sldId id="283" r:id="rId12"/>
    <p:sldId id="268" r:id="rId13"/>
    <p:sldId id="292" r:id="rId14"/>
    <p:sldId id="293" r:id="rId15"/>
    <p:sldId id="294" r:id="rId16"/>
    <p:sldId id="303" r:id="rId17"/>
  </p:sldIdLst>
  <p:sldSz cx="9144000" cy="6858000" type="screen4x3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izenko" initials="TS" lastIdx="1" clrIdx="0"/>
  <p:cmAuthor id="1" name="Андрій Зайцев" initials="АЗ" lastIdx="1" clrIdx="1">
    <p:extLst>
      <p:ext uri="{19B8F6BF-5375-455C-9EA6-DF929625EA0E}">
        <p15:presenceInfo xmlns:p15="http://schemas.microsoft.com/office/powerpoint/2012/main" userId="S-1-5-21-3140274975-3124252904-1470287901-21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848"/>
    <a:srgbClr val="FF8F8F"/>
    <a:srgbClr val="FFABAB"/>
    <a:srgbClr val="DF3A13"/>
    <a:srgbClr val="DCDADA"/>
    <a:srgbClr val="BAB6B6"/>
    <a:srgbClr val="7CBF33"/>
    <a:srgbClr val="177DC3"/>
    <a:srgbClr val="007DDA"/>
    <a:srgbClr val="87CB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6101" autoAdjust="0"/>
  </p:normalViewPr>
  <p:slideViewPr>
    <p:cSldViewPr>
      <p:cViewPr varScale="1">
        <p:scale>
          <a:sx n="106" d="100"/>
          <a:sy n="106" d="100"/>
        </p:scale>
        <p:origin x="14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09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85100-74BF-4A22-B20A-58E84968B4DC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1C287-152E-4139-8D25-2DB8058613A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1C287-152E-4139-8D25-2DB8058613A3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E8EC23-E54B-46FF-9069-8BC33CAF4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C9C2FC2-94FE-4CCA-AB59-E01A9A73C7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ADD14C-D2F0-414C-88B8-DEF6779D0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D0D0-06EF-49D7-99DB-BF4B200973EE}" type="datetimeFigureOut">
              <a:rPr lang="LID4096" smtClean="0"/>
              <a:t>09/26/2025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275D20-B883-4DD9-9301-5B4A593DE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3CDE57-D0F3-46B8-9A41-E2FB938DB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16346-B3E8-4D60-8070-A5C92CE32FC3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41648204"/>
      </p:ext>
    </p:extLst>
  </p:cSld>
  <p:clrMapOvr>
    <a:masterClrMapping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2D1005-2784-48B9-A548-F777D307D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9FA2162-8B77-459B-ADF3-E032CF2EB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BAEC66-EC4F-4100-AFC7-04061D746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A7DC57-0BB2-47D9-B2D2-962CD1DC0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C0856B-0C78-4DA1-8018-5539CB16B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2626074"/>
      </p:ext>
    </p:extLst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9B35BC2-CB19-42D6-84FD-B5E2CFBE95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D48B622-7054-4278-839C-4D4E1AB05D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620A48-973D-4652-AAAA-079A426E1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E4F236-F9BF-4462-A3C6-36568C811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5E4B4A-F875-403C-A240-E3300C91A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59000"/>
      </p:ext>
    </p:extLst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2BDAAD-1086-4F41-BF5E-69401ED4B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9321E0-9CD3-420D-8346-51FC78A9E4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175644-E3D7-4FEB-BE75-C49ED2663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79C7CA-D30A-41E7-8962-D477852F8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0D06CF-B71F-48F8-925C-D52FAB4A3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3270631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F12DD2-F3A9-44C5-B019-3ECBA23DD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9357DE-F324-4560-A70A-D3A102DA2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155539-ECE2-4337-9BFB-A97873D23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581F82-3383-4BEB-9733-DCB58BF9B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B429E6-A21E-4BA6-8782-77E6AFC3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7110994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9CE7CC-DD86-4D0A-A21C-7269619F0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350801-A7A9-4AF6-9816-11E64D60AC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CC0C07F-72C7-48AF-85A1-0FB988E223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FCCEB6-E5EA-44CF-AE3F-F952592AA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BF3425C-1A9A-4EE1-BB9E-3D9192BBA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524598-4741-4D67-9055-366690EFC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5304163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0E98FA-6D9C-463E-8438-F4B8F4C03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96C669-F97A-4181-A9C4-C98F3CB2F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0DC1084-3BA2-4665-9C61-596FE382E6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83F8000-0A69-433E-9F3C-D97859C14A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14EEC10-6953-4E57-A3F6-DF418DA0C4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76EDE78-DBE9-48D9-857D-DDCCBE0B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2EFC63B-16EB-4851-BC74-99A4E3AB8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F707A18-4DD0-4D36-ACDA-43F526944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2603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305740-E45D-47F6-91DD-9B54F18D6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6884844-F9E4-4D2F-84BC-2EC9151CD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15C2C62-E2AB-4222-A2F8-6219A540B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F14F3AA-0418-43C8-A89F-591804E20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1692617"/>
      </p:ext>
    </p:extLst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B441FB1-0B51-44D3-AA07-CD75576D1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24EA3C0-AFBE-4A51-99AB-C55BF42C0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2ECD083-CF95-4538-A82D-378D92487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7642101"/>
      </p:ext>
    </p:extLst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103722-93A8-4125-8896-B2151A5B4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D19489-5C45-4AD5-A0C2-C30F8812F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9B1F64F-F076-4DEA-A961-36FFB95189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E0B8C3C-860F-4902-A18C-D47498EE3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1D81FC-4AF3-4DD6-BF3A-55A38D038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C99037-8E4F-4251-B236-AEC52FA4E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6506485"/>
      </p:ext>
    </p:extLst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B0D40F-1AA1-4D14-B603-3087FD071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6A5230D-070D-4CA6-AF10-EA0B6D5DF5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ID4096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A6C131D-D23E-42FB-A96E-298762C3BC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EEADE2A-F6AA-45A0-9DEC-B7B3D2A9D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389022-41C4-451E-B3E1-014292800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10A5663-20FD-42E5-8AE6-73C877239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191555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746BB5-A0B5-4B66-B6FA-B78538402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526B2E-E399-437F-AB46-5A19EF9668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D1EED8-410D-4D86-ABF3-1627A9C556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673A37-7757-4CBA-8DD8-67564530F9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4A0A9E-CCA5-4D85-A19F-C34D17E953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9808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push dir="u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png"/><Relationship Id="rId9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jpeg"/><Relationship Id="rId7" Type="http://schemas.openxmlformats.org/officeDocument/2006/relationships/image" Target="../media/image1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://ksytal-ural.3dn.ru/_si/0/04498371.jpg" TargetMode="Externa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4003" y="3099286"/>
            <a:ext cx="2264003" cy="26587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62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48111" y="3099286"/>
            <a:ext cx="2395889" cy="26587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62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99286"/>
            <a:ext cx="2264002" cy="2658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62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06057" y="3099286"/>
            <a:ext cx="2307997" cy="2658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62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7957" y="4670369"/>
            <a:ext cx="3212739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662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sz="1662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777" y="411969"/>
            <a:ext cx="3692795" cy="1347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4457858" y="1353722"/>
            <a:ext cx="4580507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Програма «Оренда-Пакет» </a:t>
            </a: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комплексного страхування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майна та відповідальності 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FA0E7560-F0D1-40F5-AF0B-B202273E2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626111"/>
            <a:ext cx="2703624" cy="278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4208"/>
              </p:ext>
            </p:extLst>
          </p:nvPr>
        </p:nvGraphicFramePr>
        <p:xfrm>
          <a:off x="281133" y="1150913"/>
          <a:ext cx="8640960" cy="648071"/>
        </p:xfrm>
        <a:graphic>
          <a:graphicData uri="http://schemas.openxmlformats.org/drawingml/2006/table">
            <a:tbl>
              <a:tblPr/>
              <a:tblGrid>
                <a:gridCol w="1439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97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5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97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5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08701">
                <a:tc gridSpan="6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+mn-lt"/>
                          <a:ea typeface="Times New Roman"/>
                        </a:rPr>
                        <a:t>К3 – коефіцієнт в залежності від розміру безумовної франшизи за І БЛОКОМ</a:t>
                      </a:r>
                      <a:endParaRPr lang="uk-UA" sz="1400" dirty="0">
                        <a:latin typeface="+mn-lt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6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latin typeface="+mn-lt"/>
                          <a:ea typeface="Times New Roman"/>
                        </a:rPr>
                        <a:t>Франшиза</a:t>
                      </a:r>
                      <a:endParaRPr lang="uk-UA" sz="1400" dirty="0">
                        <a:latin typeface="+mn-lt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+mn-lt"/>
                          <a:ea typeface="MS Mincho"/>
                        </a:rPr>
                        <a:t>0,50%</a:t>
                      </a:r>
                      <a:endParaRPr lang="uk-UA" sz="1400" dirty="0">
                        <a:latin typeface="+mn-lt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+mn-lt"/>
                          <a:ea typeface="MS Mincho"/>
                        </a:rPr>
                        <a:t>1,00%</a:t>
                      </a:r>
                      <a:endParaRPr lang="uk-UA" sz="1400" dirty="0">
                        <a:latin typeface="+mn-lt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+mn-lt"/>
                          <a:ea typeface="MS Mincho"/>
                        </a:rPr>
                        <a:t>2,00%</a:t>
                      </a:r>
                      <a:endParaRPr lang="uk-UA" sz="1400" dirty="0">
                        <a:latin typeface="+mn-lt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+mn-lt"/>
                          <a:ea typeface="MS Mincho"/>
                        </a:rPr>
                        <a:t>3,00%</a:t>
                      </a:r>
                      <a:endParaRPr lang="uk-UA" sz="1400">
                        <a:latin typeface="+mn-lt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+mn-lt"/>
                          <a:ea typeface="MS Mincho"/>
                        </a:rPr>
                        <a:t>5,00%</a:t>
                      </a:r>
                      <a:endParaRPr lang="uk-UA" sz="1400">
                        <a:latin typeface="+mn-lt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6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+mn-lt"/>
                          <a:ea typeface="Times New Roman"/>
                        </a:rPr>
                        <a:t>Коефіцієнт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+mn-lt"/>
                          <a:ea typeface="MS Mincho"/>
                        </a:rPr>
                        <a:t>0,90</a:t>
                      </a:r>
                      <a:endParaRPr lang="uk-UA" sz="1400" dirty="0">
                        <a:latin typeface="+mn-lt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+mn-lt"/>
                          <a:ea typeface="MS Mincho"/>
                        </a:rPr>
                        <a:t>0,85</a:t>
                      </a:r>
                      <a:endParaRPr lang="uk-UA" sz="1400" dirty="0">
                        <a:latin typeface="+mn-lt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+mn-lt"/>
                          <a:ea typeface="MS Mincho"/>
                        </a:rPr>
                        <a:t>0,82</a:t>
                      </a:r>
                      <a:endParaRPr lang="uk-UA" sz="1400" dirty="0">
                        <a:latin typeface="+mn-lt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+mn-lt"/>
                          <a:ea typeface="MS Mincho"/>
                        </a:rPr>
                        <a:t>0,77</a:t>
                      </a:r>
                      <a:endParaRPr lang="uk-UA" sz="1400" dirty="0">
                        <a:latin typeface="+mn-lt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+mn-lt"/>
                          <a:ea typeface="MS Mincho"/>
                        </a:rPr>
                        <a:t>0,72</a:t>
                      </a:r>
                      <a:endParaRPr lang="uk-UA" sz="1400" dirty="0">
                        <a:latin typeface="+mn-lt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09125" y="536871"/>
            <a:ext cx="8856984" cy="628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46325" algn="l"/>
              </a:tabLst>
            </a:pPr>
            <a:r>
              <a:rPr lang="uk-UA" sz="1400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Коригуючі</a:t>
            </a:r>
            <a:r>
              <a:rPr lang="uk-UA" sz="1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коефіцієнти до розрахункового страхового тарифу (</a:t>
            </a:r>
            <a:r>
              <a:rPr lang="uk-UA" sz="1400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Тм</a:t>
            </a:r>
            <a:r>
              <a:rPr lang="uk-UA" sz="1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за І БЛОКОМ:</a:t>
            </a:r>
          </a:p>
          <a:p>
            <a:pPr marR="0" lvl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46325" algn="l"/>
              </a:tabLst>
            </a:pPr>
            <a:endParaRPr lang="uk-UA" sz="300" b="1" i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R="0" lvl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46325" algn="l"/>
              </a:tabLst>
            </a:pPr>
            <a:r>
              <a:rPr kumimoji="0" lang="uk-UA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К1 –</a:t>
            </a:r>
            <a:r>
              <a:rPr kumimoji="0" lang="uk-UA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розстрочка платежу (за умови, якщо кожна частина платежу не менше 200 грн.) –</a:t>
            </a:r>
            <a:r>
              <a:rPr kumimoji="0" lang="uk-UA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1,05;</a:t>
            </a:r>
            <a:endParaRPr kumimoji="0" lang="uk-U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46325" algn="l"/>
              </a:tabLst>
            </a:pPr>
            <a:r>
              <a:rPr kumimoji="0" lang="uk-UA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К2 – одночасне</a:t>
            </a:r>
            <a:r>
              <a:rPr kumimoji="0" lang="uk-UA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страхування І БЛОКУ та ІІ БЛОКУ за одним Договором страхування</a:t>
            </a:r>
            <a:r>
              <a:rPr kumimoji="0" lang="uk-UA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</a:t>
            </a:r>
            <a:r>
              <a:rPr kumimoji="0" lang="uk-UA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0,95;</a:t>
            </a:r>
            <a:endParaRPr kumimoji="0" lang="uk-U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029427"/>
              </p:ext>
            </p:extLst>
          </p:nvPr>
        </p:nvGraphicFramePr>
        <p:xfrm>
          <a:off x="281133" y="1870994"/>
          <a:ext cx="8640961" cy="798902"/>
        </p:xfrm>
        <a:graphic>
          <a:graphicData uri="http://schemas.openxmlformats.org/drawingml/2006/table">
            <a:tbl>
              <a:tblPr/>
              <a:tblGrid>
                <a:gridCol w="1460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81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39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44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642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06320"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</a:rPr>
                        <a:t>К4 – коефіцієнт, що враховує розмір страхової суми за І БЛОКОМ</a:t>
                      </a:r>
                      <a:endParaRPr lang="uk-UA" sz="1200" dirty="0">
                        <a:latin typeface="+mn-lt"/>
                        <a:ea typeface="Times New Roman"/>
                      </a:endParaRP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7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Страхова сума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</a:rPr>
                        <a:t>до 2,0 млн. грн. 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</a:rPr>
                        <a:t>від 2,0 до 3,5 млн. грн.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</a:rPr>
                        <a:t>від 3,5 до 5,0</a:t>
                      </a:r>
                      <a:r>
                        <a:rPr lang="uk-UA" sz="1200" b="1" baseline="0" dirty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uk-UA" sz="1200" b="1" dirty="0">
                          <a:latin typeface="+mn-lt"/>
                          <a:ea typeface="Times New Roman"/>
                        </a:rPr>
                        <a:t>млн. грн.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</a:rPr>
                        <a:t>більше 5,0 млн. грн.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0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Коефіцієнт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</a:rPr>
                        <a:t>1,00</a:t>
                      </a:r>
                      <a:endParaRPr lang="uk-UA" sz="1200" dirty="0">
                        <a:latin typeface="+mn-lt"/>
                        <a:ea typeface="Times New Roman"/>
                      </a:endParaRP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</a:rPr>
                        <a:t>0,96</a:t>
                      </a:r>
                      <a:endParaRPr lang="uk-UA" sz="1200" dirty="0">
                        <a:latin typeface="+mn-lt"/>
                        <a:ea typeface="Times New Roman"/>
                      </a:endParaRP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</a:rPr>
                        <a:t>0,92</a:t>
                      </a:r>
                      <a:endParaRPr lang="uk-UA" sz="1200" dirty="0">
                        <a:latin typeface="+mn-lt"/>
                        <a:ea typeface="Times New Roman"/>
                      </a:endParaRP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uk-UA" sz="12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Визначає Департамент методології та </a:t>
                      </a:r>
                      <a:r>
                        <a:rPr lang="uk-UA" sz="12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андеррайтингу</a:t>
                      </a:r>
                      <a:endParaRPr lang="uk-UA" sz="1200" spc="-30" dirty="0">
                        <a:latin typeface="+mn-lt"/>
                        <a:ea typeface="Times New Roman"/>
                      </a:endParaRP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547348"/>
              </p:ext>
            </p:extLst>
          </p:nvPr>
        </p:nvGraphicFramePr>
        <p:xfrm>
          <a:off x="281133" y="2708920"/>
          <a:ext cx="8640960" cy="743585"/>
        </p:xfrm>
        <a:graphic>
          <a:graphicData uri="http://schemas.openxmlformats.org/drawingml/2006/table">
            <a:tbl>
              <a:tblPr/>
              <a:tblGrid>
                <a:gridCol w="216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21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88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2193">
                <a:tc gridSpan="4">
                  <a:txBody>
                    <a:bodyPr/>
                    <a:lstStyle/>
                    <a:p>
                      <a:pPr eaLnBrk="0" fontAlgn="base" hangingPunct="0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tabLst>
                          <a:tab pos="6007100" algn="l"/>
                        </a:tabLst>
                      </a:pPr>
                      <a:r>
                        <a:rPr lang="uk-UA" sz="1300" b="1" spc="-50" baseline="0" dirty="0">
                          <a:latin typeface="+mn-lt"/>
                          <a:ea typeface="Times New Roman"/>
                        </a:rPr>
                        <a:t>К5 – коефіцієнт бонусу за беззбитковість,безперервність страхування за І БЛОКОМ</a:t>
                      </a:r>
                      <a:r>
                        <a:rPr lang="en-US" sz="1300" b="1" spc="-50" baseline="0" dirty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300" b="1" dirty="0"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 СТРАХОВІЙ КОМПАНІЇ «ББС ІНШУРАНС»</a:t>
                      </a:r>
                      <a:endParaRPr kumimoji="0" lang="uk-UA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+mn-lt"/>
                          <a:ea typeface="Times New Roman"/>
                        </a:rPr>
                        <a:t> Відсутність страхових випадків </a:t>
                      </a:r>
                      <a:r>
                        <a:rPr lang="uk-UA" sz="1000" b="1" dirty="0">
                          <a:latin typeface="+mn-lt"/>
                          <a:ea typeface="Times New Roman"/>
                        </a:rPr>
                        <a:t>протягом 1-го року</a:t>
                      </a:r>
                      <a:r>
                        <a:rPr lang="uk-UA" sz="1000" dirty="0">
                          <a:latin typeface="+mn-lt"/>
                          <a:ea typeface="Times New Roman"/>
                        </a:rPr>
                        <a:t> страхування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+mn-lt"/>
                          <a:ea typeface="Times New Roman"/>
                        </a:rPr>
                        <a:t>Відсутність страхових випадків </a:t>
                      </a:r>
                      <a:r>
                        <a:rPr lang="uk-UA" sz="1000" b="1" dirty="0">
                          <a:latin typeface="+mn-lt"/>
                          <a:ea typeface="Times New Roman"/>
                        </a:rPr>
                        <a:t>протягом 2-х років</a:t>
                      </a:r>
                      <a:r>
                        <a:rPr lang="uk-UA" sz="1000" dirty="0">
                          <a:latin typeface="+mn-lt"/>
                          <a:ea typeface="Times New Roman"/>
                        </a:rPr>
                        <a:t> страхування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+mn-lt"/>
                          <a:ea typeface="Times New Roman"/>
                        </a:rPr>
                        <a:t>Відсутність страхових випадків </a:t>
                      </a:r>
                      <a:r>
                        <a:rPr lang="uk-UA" sz="1000" b="1" dirty="0">
                          <a:latin typeface="+mn-lt"/>
                          <a:ea typeface="Times New Roman"/>
                        </a:rPr>
                        <a:t>протягом 3-х років</a:t>
                      </a:r>
                      <a:r>
                        <a:rPr lang="uk-UA" sz="1000" dirty="0">
                          <a:latin typeface="+mn-lt"/>
                          <a:ea typeface="Times New Roman"/>
                        </a:rPr>
                        <a:t> страхування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+mn-lt"/>
                          <a:ea typeface="Times New Roman"/>
                        </a:rPr>
                        <a:t>Відсутність страхових випадків </a:t>
                      </a:r>
                      <a:r>
                        <a:rPr lang="uk-UA" sz="1000" b="1" dirty="0">
                          <a:latin typeface="+mn-lt"/>
                          <a:ea typeface="Times New Roman"/>
                        </a:rPr>
                        <a:t>протягом 4-х років</a:t>
                      </a:r>
                      <a:r>
                        <a:rPr lang="uk-UA" sz="1000" dirty="0">
                          <a:latin typeface="+mn-lt"/>
                          <a:ea typeface="Times New Roman"/>
                        </a:rPr>
                        <a:t> страхування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6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+mn-lt"/>
                          <a:ea typeface="Times New Roman"/>
                        </a:rPr>
                        <a:t>0,97</a:t>
                      </a:r>
                      <a:endParaRPr lang="uk-UA" sz="1400" dirty="0">
                        <a:latin typeface="+mn-lt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+mn-lt"/>
                          <a:ea typeface="Times New Roman"/>
                        </a:rPr>
                        <a:t>0,95</a:t>
                      </a:r>
                      <a:endParaRPr lang="uk-UA" sz="1400" dirty="0">
                        <a:latin typeface="+mn-lt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+mn-lt"/>
                          <a:ea typeface="Times New Roman"/>
                        </a:rPr>
                        <a:t>0,93</a:t>
                      </a:r>
                      <a:endParaRPr lang="uk-UA" sz="1400" dirty="0">
                        <a:latin typeface="+mn-lt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latin typeface="+mn-lt"/>
                          <a:ea typeface="Times New Roman"/>
                        </a:rPr>
                        <a:t>0,90</a:t>
                      </a:r>
                      <a:endParaRPr lang="uk-UA" sz="1400" dirty="0">
                        <a:latin typeface="+mn-lt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835262"/>
              </p:ext>
            </p:extLst>
          </p:nvPr>
        </p:nvGraphicFramePr>
        <p:xfrm>
          <a:off x="281133" y="3527179"/>
          <a:ext cx="8640959" cy="1112048"/>
        </p:xfrm>
        <a:graphic>
          <a:graphicData uri="http://schemas.openxmlformats.org/drawingml/2006/table">
            <a:tbl>
              <a:tblPr/>
              <a:tblGrid>
                <a:gridCol w="730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9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05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97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05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97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059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973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059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2973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6322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7606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97028">
                <a:tc gridSpan="12">
                  <a:txBody>
                    <a:bodyPr/>
                    <a:lstStyle/>
                    <a:p>
                      <a:pPr marL="21590"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345690" algn="l"/>
                        </a:tabLst>
                      </a:pPr>
                      <a:r>
                        <a:rPr lang="uk-UA" sz="1200" b="1" dirty="0">
                          <a:latin typeface="+mn-lt"/>
                          <a:ea typeface="Times New Roman"/>
                        </a:rPr>
                        <a:t>К6 - коефіцієнт короткостроковості за І БЛОКОМ, згідно з таблицею:</a:t>
                      </a:r>
                      <a:endParaRPr lang="uk-UA" sz="1200" dirty="0">
                        <a:latin typeface="+mn-lt"/>
                        <a:ea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917">
                <a:tc gridSpan="12">
                  <a:txBody>
                    <a:bodyPr/>
                    <a:lstStyle/>
                    <a:p>
                      <a:pPr indent="18034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Строк дії Договору страхування (в місяцях*)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855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1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2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3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4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5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6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7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8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9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10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11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12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460">
                <a:tc gridSpan="12">
                  <a:txBody>
                    <a:bodyPr/>
                    <a:lstStyle/>
                    <a:p>
                      <a:pPr indent="18034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Коефіцієнт від річного страхового тарифу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4941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0,20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</a:t>
                      </a:r>
                      <a:r>
                        <a:rPr lang="en-US" sz="1200" dirty="0">
                          <a:latin typeface="+mn-lt"/>
                          <a:ea typeface="Times New Roman"/>
                        </a:rPr>
                        <a:t>30</a:t>
                      </a:r>
                      <a:endParaRPr lang="uk-UA" sz="1200" dirty="0">
                        <a:latin typeface="+mn-lt"/>
                        <a:ea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</a:t>
                      </a:r>
                      <a:r>
                        <a:rPr lang="en-US" sz="1200" dirty="0">
                          <a:latin typeface="+mn-lt"/>
                          <a:ea typeface="Times New Roman"/>
                        </a:rPr>
                        <a:t>4</a:t>
                      </a:r>
                      <a:r>
                        <a:rPr lang="uk-UA" sz="1200" dirty="0">
                          <a:latin typeface="+mn-lt"/>
                          <a:ea typeface="Times New Roman"/>
                        </a:rPr>
                        <a:t>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</a:t>
                      </a:r>
                      <a:r>
                        <a:rPr lang="en-US" sz="1200" dirty="0">
                          <a:latin typeface="+mn-lt"/>
                          <a:ea typeface="Times New Roman"/>
                        </a:rPr>
                        <a:t>5</a:t>
                      </a:r>
                      <a:r>
                        <a:rPr lang="uk-UA" sz="1200" dirty="0">
                          <a:latin typeface="+mn-lt"/>
                          <a:ea typeface="Times New Roman"/>
                        </a:rPr>
                        <a:t>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</a:t>
                      </a:r>
                      <a:r>
                        <a:rPr lang="en-US" sz="1200" dirty="0">
                          <a:latin typeface="+mn-lt"/>
                          <a:ea typeface="Times New Roman"/>
                        </a:rPr>
                        <a:t>6</a:t>
                      </a:r>
                      <a:r>
                        <a:rPr lang="uk-UA" sz="1200" dirty="0">
                          <a:latin typeface="+mn-lt"/>
                          <a:ea typeface="Times New Roman"/>
                        </a:rPr>
                        <a:t>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</a:t>
                      </a:r>
                      <a:r>
                        <a:rPr lang="en-US" sz="1200" dirty="0">
                          <a:latin typeface="+mn-lt"/>
                          <a:ea typeface="Times New Roman"/>
                        </a:rPr>
                        <a:t>7</a:t>
                      </a:r>
                      <a:r>
                        <a:rPr lang="uk-UA" sz="1200" dirty="0">
                          <a:latin typeface="+mn-lt"/>
                          <a:ea typeface="Times New Roman"/>
                        </a:rPr>
                        <a:t>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</a:t>
                      </a:r>
                      <a:r>
                        <a:rPr lang="en-US" sz="1200" dirty="0">
                          <a:latin typeface="+mn-lt"/>
                          <a:ea typeface="Times New Roman"/>
                        </a:rPr>
                        <a:t>7</a:t>
                      </a:r>
                      <a:r>
                        <a:rPr lang="uk-UA" sz="1200" dirty="0">
                          <a:latin typeface="+mn-lt"/>
                          <a:ea typeface="Times New Roman"/>
                        </a:rPr>
                        <a:t>5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</a:t>
                      </a:r>
                      <a:r>
                        <a:rPr lang="en-US" sz="1200" dirty="0">
                          <a:latin typeface="+mn-lt"/>
                          <a:ea typeface="Times New Roman"/>
                        </a:rPr>
                        <a:t>8</a:t>
                      </a:r>
                      <a:r>
                        <a:rPr lang="uk-UA" sz="1200" dirty="0">
                          <a:latin typeface="+mn-lt"/>
                          <a:ea typeface="Times New Roman"/>
                        </a:rPr>
                        <a:t>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</a:t>
                      </a:r>
                      <a:r>
                        <a:rPr lang="en-US" sz="1200" dirty="0">
                          <a:latin typeface="+mn-lt"/>
                          <a:ea typeface="Times New Roman"/>
                        </a:rPr>
                        <a:t>8</a:t>
                      </a:r>
                      <a:r>
                        <a:rPr lang="uk-UA" sz="1200" dirty="0">
                          <a:latin typeface="+mn-lt"/>
                          <a:ea typeface="Times New Roman"/>
                        </a:rPr>
                        <a:t>5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</a:t>
                      </a:r>
                      <a:r>
                        <a:rPr lang="en-US" sz="1200" dirty="0">
                          <a:latin typeface="+mn-lt"/>
                          <a:ea typeface="Times New Roman"/>
                        </a:rPr>
                        <a:t>9</a:t>
                      </a:r>
                      <a:r>
                        <a:rPr lang="uk-UA" sz="1200" dirty="0">
                          <a:latin typeface="+mn-lt"/>
                          <a:ea typeface="Times New Roman"/>
                        </a:rPr>
                        <a:t>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0,9</a:t>
                      </a:r>
                      <a:r>
                        <a:rPr lang="en-US" sz="1200" dirty="0">
                          <a:latin typeface="+mn-lt"/>
                          <a:ea typeface="Times New Roman"/>
                        </a:rPr>
                        <a:t>5</a:t>
                      </a:r>
                      <a:endParaRPr lang="uk-UA" sz="1200" dirty="0">
                        <a:latin typeface="+mn-lt"/>
                        <a:ea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1,00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7028">
                <a:tc gridSpan="12"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200" b="1" i="1" dirty="0">
                          <a:latin typeface="+mn-lt"/>
                          <a:ea typeface="Times New Roman"/>
                          <a:cs typeface="Times New Roman"/>
                        </a:rPr>
                        <a:t>*При цьому страховий внесок за неповний місяць страхування сплачується як за повний.</a:t>
                      </a:r>
                      <a:endParaRPr lang="uk-UA" sz="1200" dirty="0">
                        <a:latin typeface="+mn-lt"/>
                        <a:ea typeface="Times New Roman"/>
                      </a:endParaRP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06690" y="4638750"/>
            <a:ext cx="8712968" cy="201382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07100" algn="l"/>
              </a:tabLst>
            </a:pPr>
            <a:r>
              <a:rPr kumimoji="0" lang="uk-UA" sz="14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Тм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= </a:t>
            </a:r>
            <a:r>
              <a:rPr kumimoji="0" lang="uk-UA" sz="14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</a:t>
            </a:r>
            <a:r>
              <a:rPr lang="uk-UA" sz="1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</a:t>
            </a:r>
            <a:r>
              <a:rPr kumimoji="0" lang="uk-UA" sz="1400" b="1" i="0" u="none" strike="noStrike" cap="none" normalizeH="0" baseline="-3000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баз</a:t>
            </a:r>
            <a:r>
              <a:rPr kumimoji="0" lang="uk-UA" sz="1400" b="1" i="0" u="none" strike="noStrike" cap="none" normalizeH="0" baseline="-3000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х К1 х К2 х К3 х К4 х К5 х К6</a:t>
            </a:r>
            <a:r>
              <a:rPr kumimoji="0" lang="uk-UA" sz="1400" b="0" i="0" u="none" strike="noStrike" cap="none" normalizeH="0" baseline="-3000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S Mincho" pitchFamily="49" charset="-128"/>
                <a:cs typeface="Arial" pitchFamily="34" charset="0"/>
              </a:rPr>
              <a:t>  </a:t>
            </a:r>
            <a:r>
              <a:rPr kumimoji="0" lang="uk-UA" sz="1400" b="0" i="0" u="none" strike="noStrike" cap="none" normalizeH="0" baseline="-3000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S Mincho" pitchFamily="49" charset="-128"/>
                <a:cs typeface="Arial" pitchFamily="34" charset="0"/>
              </a:rPr>
              <a:t>,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де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07100" algn="l"/>
              </a:tabLst>
            </a:pPr>
            <a:endParaRPr kumimoji="0" lang="uk-UA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07100" algn="l"/>
              </a:tabLst>
            </a:pPr>
            <a:r>
              <a:rPr kumimoji="0" lang="uk-UA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Тм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розрахунковий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страховий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тариф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(%)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БЛОКОМ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(тариф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округлюється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сотих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(два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знаки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після коми);</a:t>
            </a:r>
            <a:endParaRPr kumimoji="0" lang="uk-UA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07100" algn="l"/>
              </a:tabLst>
            </a:pPr>
            <a:r>
              <a:rPr kumimoji="0" lang="uk-UA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Тм</a:t>
            </a:r>
            <a:r>
              <a:rPr kumimoji="0" lang="uk-UA" sz="1100" b="0" i="0" u="none" strike="noStrike" cap="none" normalizeH="0" baseline="-3000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баз</a:t>
            </a:r>
            <a:r>
              <a:rPr kumimoji="0" lang="uk-UA" sz="11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базовий страховий тариф, який визначається як сума тарифів за ризиками п. 1-4. та 5. та/або 6., </a:t>
            </a:r>
          </a:p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07100" algn="l"/>
              </a:tabLst>
            </a:pP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та/або 7.; </a:t>
            </a:r>
            <a:r>
              <a:rPr kumimoji="0" lang="uk-UA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або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базового страхового тарифу від усіх ризиків (1.–7.);</a:t>
            </a:r>
            <a:endParaRPr kumimoji="0" lang="uk-UA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07100" algn="l"/>
              </a:tabLst>
            </a:pP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К1–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розстрочка платежу (за умови, якщо кожна частина платежу не менше 200 грн.);</a:t>
            </a:r>
            <a:endParaRPr kumimoji="0" lang="uk-UA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07100" algn="l"/>
              </a:tabLst>
            </a:pP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К2 – одночасне страхування І БЛОКУ та ІІ БЛОКУ за одним Договором страхування;</a:t>
            </a:r>
            <a:endParaRPr kumimoji="0" lang="uk-UA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07100" algn="l"/>
              </a:tabLst>
            </a:pP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К3 – коефіцієнт в залежності від розміру безумовної франшизи за І БЛОКОМ;</a:t>
            </a:r>
            <a:endParaRPr kumimoji="0" lang="uk-UA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07100" algn="l"/>
              </a:tabLst>
            </a:pP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К4 – коефіцієнт, що враховує розмір страхової суми за </a:t>
            </a:r>
            <a:r>
              <a:rPr lang="uk-UA" sz="11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І БЛОКОМ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uk-UA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tabLst>
                <a:tab pos="6007100" algn="l"/>
              </a:tabLst>
            </a:pP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К5 –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коефіцієнт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бонусу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</a:t>
            </a:r>
            <a:r>
              <a:rPr kumimoji="0" lang="uk-UA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беззбитковість,безперервність страхування за </a:t>
            </a:r>
            <a:r>
              <a:rPr kumimoji="0" lang="uk-UA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 БЛОКОМ</a:t>
            </a: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СТРАХОВІЙ КОМПАНІЇ </a:t>
            </a:r>
            <a:endParaRPr lang="en-US" sz="11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tabLst>
                <a:tab pos="6007100" algn="l"/>
              </a:tabLst>
            </a:pPr>
            <a:r>
              <a:rPr lang="ru-RU" sz="1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«ББС ІНШУРАНС»;</a:t>
            </a:r>
            <a:endParaRPr kumimoji="0" lang="uk-UA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07100" algn="l"/>
              </a:tabLst>
            </a:pPr>
            <a:r>
              <a:rPr kumimoji="0" lang="uk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К6 – коефіцієнт короткостроковості за І БЛОКОМ.</a:t>
            </a:r>
            <a:endParaRPr kumimoji="0" lang="uk-UA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07100" algn="l"/>
              </a:tabLst>
            </a:pPr>
            <a:r>
              <a:rPr kumimoji="0" lang="uk-UA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(При відсутності підстав для застосування коригуючих коефіцієнтів приймати значення К = 1,00)</a:t>
            </a:r>
            <a:endParaRPr kumimoji="0" lang="uk-UA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4905221"/>
            <a:ext cx="1440160" cy="1603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E763D20-AB99-415E-B8D7-F8BCE75F7EF4}"/>
              </a:ext>
            </a:extLst>
          </p:cNvPr>
          <p:cNvSpPr/>
          <p:nvPr/>
        </p:nvSpPr>
        <p:spPr>
          <a:xfrm>
            <a:off x="0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3751" y="82635"/>
            <a:ext cx="9036496" cy="37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uk-UA" sz="2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І БЛОК (Страхування майна)</a:t>
            </a:r>
            <a:r>
              <a:rPr lang="uk-UA" sz="22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: Коефіцієнти. Розрахунок страхового тарифу</a:t>
            </a:r>
            <a:endParaRPr lang="ru-RU" sz="22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F9657995-BCAB-4C71-AB2B-FDD41263062E}"/>
              </a:ext>
            </a:extLst>
          </p:cNvPr>
          <p:cNvGrpSpPr/>
          <p:nvPr/>
        </p:nvGrpSpPr>
        <p:grpSpPr>
          <a:xfrm>
            <a:off x="0" y="6750340"/>
            <a:ext cx="9144000" cy="107660"/>
            <a:chOff x="0" y="6741368"/>
            <a:chExt cx="9906000" cy="116632"/>
          </a:xfrm>
        </p:grpSpPr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B6098849-67E1-4A7A-8654-4C943BB96EA6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BF7054BC-C99B-4189-A318-EFABF8B613F9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9D0D145B-73BC-485E-9964-688582D4440A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AF187912-6179-414F-9A6D-86680FC5C73B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267743" y="719977"/>
            <a:ext cx="655272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uk-UA" sz="1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 цивільно-правовою відповідальністю перед третіми особами </a:t>
            </a:r>
            <a:r>
              <a:rPr lang="uk-UA" sz="1500" dirty="0"/>
              <a:t>розуміється заподіяння Страхувальником можливої шкоди внаслідок </a:t>
            </a:r>
            <a:r>
              <a:rPr lang="uk-UA" sz="1500" b="1" i="1" dirty="0"/>
              <a:t>порушень ним правил пожежної безпеки </a:t>
            </a:r>
            <a:r>
              <a:rPr lang="uk-UA" sz="1500" dirty="0"/>
              <a:t>до виконання запланованих заходів щодо усунення таких порушень </a:t>
            </a:r>
            <a:r>
              <a:rPr lang="uk-UA" sz="1500" b="1" i="1" dirty="0"/>
              <a:t>за ризиками</a:t>
            </a:r>
            <a:r>
              <a:rPr lang="uk-UA" sz="1500" dirty="0"/>
              <a:t>:</a:t>
            </a:r>
          </a:p>
          <a:p>
            <a:pPr algn="just"/>
            <a:endParaRPr lang="uk-UA" sz="200" dirty="0"/>
          </a:p>
          <a:p>
            <a:pPr algn="just">
              <a:buFont typeface="Arial" pitchFamily="34" charset="0"/>
              <a:buChar char="•"/>
            </a:pPr>
            <a:r>
              <a:rPr lang="uk-UA" sz="1500" dirty="0"/>
              <a:t> нанесення ненавмисної </a:t>
            </a:r>
            <a:r>
              <a:rPr lang="uk-UA" sz="1500" b="1" dirty="0"/>
              <a:t>шкоди майну третіх осіб</a:t>
            </a:r>
            <a:r>
              <a:rPr lang="uk-UA" sz="1500" dirty="0"/>
              <a:t>, що належить третім особам на праві власності.</a:t>
            </a:r>
            <a:endParaRPr lang="ru-RU" sz="15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76872"/>
            <a:ext cx="2088232" cy="148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92696"/>
            <a:ext cx="2088231" cy="150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861048"/>
            <a:ext cx="2088232" cy="1407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5301209"/>
            <a:ext cx="2088232" cy="134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2267743" y="2199256"/>
            <a:ext cx="6552728" cy="4439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sz="1500" b="1" dirty="0"/>
              <a:t>Страховий випадок</a:t>
            </a:r>
            <a:r>
              <a:rPr lang="uk-UA" sz="1500" dirty="0"/>
              <a:t> – подія, передбачена Договором, яка відбулася і з настанням якої виникає обов’язок Страховика здійснити виплату страхового відшкодування третім особам (Страхувальнику).</a:t>
            </a:r>
          </a:p>
          <a:p>
            <a:pPr algn="just"/>
            <a:endParaRPr lang="uk-UA" sz="300" dirty="0"/>
          </a:p>
          <a:p>
            <a:pPr algn="just"/>
            <a:r>
              <a:rPr lang="uk-UA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Виплата страхового відшкодування може бути здійснена:</a:t>
            </a:r>
          </a:p>
          <a:p>
            <a:pPr algn="just">
              <a:buFont typeface="Arial" pitchFamily="34" charset="0"/>
              <a:buChar char="•"/>
            </a:pPr>
            <a:r>
              <a:rPr lang="uk-UA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третій особі</a:t>
            </a:r>
            <a:r>
              <a:rPr lang="uk-UA" sz="1400" dirty="0"/>
              <a:t>, на підставі страхового акту, складеного Страховиком та заяви третьої особи на виплату страхового відшкодування;</a:t>
            </a:r>
          </a:p>
          <a:p>
            <a:pPr algn="just">
              <a:buFont typeface="Arial" pitchFamily="34" charset="0"/>
              <a:buChar char="•"/>
            </a:pPr>
            <a:r>
              <a:rPr lang="uk-UA" sz="1400" spc="-30" dirty="0"/>
              <a:t> </a:t>
            </a:r>
            <a:r>
              <a:rPr lang="uk-UA" sz="1400" b="1" spc="-3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Страхувальнику</a:t>
            </a:r>
            <a:r>
              <a:rPr lang="uk-UA" sz="1400" spc="-30" dirty="0"/>
              <a:t>, на підставі страхового акту, складеного Страховиком та заяви Страхувальника на виплату страхового відшкодування </a:t>
            </a:r>
            <a:r>
              <a:rPr lang="uk-UA" sz="1400" b="1" i="1" spc="-30" dirty="0"/>
              <a:t>– лише в разі, якщо останній відшкодував збитки</a:t>
            </a:r>
            <a:r>
              <a:rPr lang="uk-UA" sz="1400" spc="-30" dirty="0"/>
              <a:t> виключно за рішенням суду або відшкодував збитки добровільно за попередньою письмовою згодою Страховика.</a:t>
            </a:r>
          </a:p>
          <a:p>
            <a:pPr algn="just">
              <a:buFont typeface="Arial" pitchFamily="34" charset="0"/>
              <a:buChar char="•"/>
            </a:pPr>
            <a:endParaRPr lang="uk-UA" sz="300" spc="-30" dirty="0"/>
          </a:p>
          <a:p>
            <a:pPr algn="just"/>
            <a:r>
              <a:rPr lang="uk-UA" sz="15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Страховим випадком є така страхова подія, що має в сукупності наступні ознаки:</a:t>
            </a:r>
          </a:p>
          <a:p>
            <a:pPr algn="just"/>
            <a:r>
              <a:rPr lang="uk-UA" sz="1400" dirty="0"/>
              <a:t>- </a:t>
            </a:r>
            <a:r>
              <a:rPr lang="uk-UA" sz="1450" dirty="0"/>
              <a:t>подія відбулася внаслідок дії або бездіяльності Страхувальника</a:t>
            </a:r>
            <a:r>
              <a:rPr lang="uk-UA" sz="14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у зв’язку з порушенням ним правил пожежної безпеки</a:t>
            </a:r>
            <a:r>
              <a:rPr lang="uk-UA" sz="1450" dirty="0"/>
              <a:t>;</a:t>
            </a:r>
          </a:p>
          <a:p>
            <a:pPr algn="just"/>
            <a:r>
              <a:rPr lang="uk-UA" sz="1450" dirty="0"/>
              <a:t>- подія </a:t>
            </a:r>
            <a:r>
              <a:rPr lang="uk-UA" sz="14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призвела до виникнення збитків, завданих майну </a:t>
            </a:r>
            <a:r>
              <a:rPr lang="uk-UA" sz="1450" dirty="0"/>
              <a:t>третіх осіб;</a:t>
            </a:r>
          </a:p>
          <a:p>
            <a:pPr algn="just"/>
            <a:r>
              <a:rPr lang="uk-UA" sz="1450" dirty="0"/>
              <a:t>- у зв'язку з подією Страхувальнику </a:t>
            </a:r>
            <a:r>
              <a:rPr lang="uk-UA" sz="14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пред'явлені</a:t>
            </a:r>
            <a:r>
              <a:rPr lang="uk-UA" sz="1450" dirty="0"/>
              <a:t> третіми особами </a:t>
            </a:r>
            <a:r>
              <a:rPr lang="uk-UA" sz="14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майнові претензії або позови, </a:t>
            </a:r>
            <a:r>
              <a:rPr lang="uk-UA" sz="1450" dirty="0"/>
              <a:t>заявлені у відповідності і на основі норм цивільного законодавства, що діють на території страхування, про відшкодування заподіяної Страхувальником шкоди.</a:t>
            </a:r>
            <a:endParaRPr lang="uk-UA" sz="1450" spc="-2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4650684-2458-43FA-A683-91068A8ED5BB}"/>
              </a:ext>
            </a:extLst>
          </p:cNvPr>
          <p:cNvSpPr/>
          <p:nvPr/>
        </p:nvSpPr>
        <p:spPr>
          <a:xfrm>
            <a:off x="0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-1420" y="109604"/>
            <a:ext cx="9144000" cy="266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uk-UA" sz="2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ІІ БЛОК (Страхування </a:t>
            </a:r>
            <a:r>
              <a:rPr lang="uk-UA" sz="22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відповідальності):Перелік страхових ризиків та випадків</a:t>
            </a:r>
            <a:endParaRPr lang="ru-RU" sz="22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8704A67A-F98D-41AB-801F-B09359EBA09E}"/>
              </a:ext>
            </a:extLst>
          </p:cNvPr>
          <p:cNvGrpSpPr/>
          <p:nvPr/>
        </p:nvGrpSpPr>
        <p:grpSpPr>
          <a:xfrm>
            <a:off x="0" y="6741760"/>
            <a:ext cx="9144000" cy="107660"/>
            <a:chOff x="0" y="6741368"/>
            <a:chExt cx="9906000" cy="116632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4436AEF5-EA9E-4897-9C50-CEF0613557C7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FC880824-DC98-4C24-AC0F-5092D34D7F01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A4A89F30-EA25-46BF-9FEC-D1B5FAE22AB1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EEDE409A-58BD-446C-94A8-A4CFB76CAD79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7240" y="5458916"/>
            <a:ext cx="2173015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9" descr="http://pcnews.ru/thg-temp/7k500-0709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484784"/>
            <a:ext cx="1285884" cy="1004528"/>
          </a:xfrm>
          <a:prstGeom prst="rect">
            <a:avLst/>
          </a:prstGeom>
          <a:noFill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4077072"/>
            <a:ext cx="2123728" cy="1592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7241" y="3068960"/>
            <a:ext cx="213675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84368" y="1196752"/>
            <a:ext cx="1259632" cy="2054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23528" y="720575"/>
            <a:ext cx="6478093" cy="5986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80975" algn="l"/>
              </a:tabLst>
            </a:pPr>
            <a:r>
              <a:rPr kumimoji="0" lang="uk-UA" sz="14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Страховий захист за застрахованою цивільною відповідальністю перед третіми особами не поширюється на </a:t>
            </a:r>
            <a:r>
              <a:rPr kumimoji="0" lang="uk-UA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збитки внаслідок дій або бездіяльності Страхувальника (його представників), що призвели до пошкодження або знищення: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антикварних речей</a:t>
            </a:r>
            <a:r>
              <a:rPr lang="uk-UA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uk-UA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r>
              <a:rPr lang="uk-UA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виробів з 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дорогоцінних металів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дорогоцінного чи </a:t>
            </a:r>
            <a:r>
              <a:rPr kumimoji="0" lang="uk-UA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напівдорогоцінного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каменя</a:t>
            </a:r>
            <a:r>
              <a:rPr lang="uk-UA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uk-UA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r>
              <a:rPr lang="uk-UA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предметів 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релігійного культу;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r>
              <a:rPr lang="uk-UA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колекцій, картин</a:t>
            </a:r>
            <a:r>
              <a:rPr lang="uk-UA" sz="14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endParaRPr kumimoji="0" lang="uk-UA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r>
              <a:rPr lang="uk-UA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рукописів, банкнот, цінних паперів та документів.</a:t>
            </a:r>
            <a:endParaRPr kumimoji="0" lang="uk-UA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80975" algn="l"/>
              </a:tabLst>
            </a:pP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Вимоги щодо відшкодування збитків, заявлених 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 підставі договорів, контрактів, угод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(в тому числі 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вимоги орендодавця (власника) 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 Страхувальника відповідно до договору оренди</a:t>
            </a:r>
            <a:r>
              <a:rPr kumimoji="0" lang="uk-UA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відшкодуванню 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не підлягають.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endParaRPr kumimoji="0" lang="uk-UA" sz="5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80975" algn="l"/>
              </a:tabLst>
            </a:pPr>
            <a:r>
              <a:rPr kumimoji="0" lang="uk-UA" sz="14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Страховик звільняється від виплати страхового відшкодування за завданими збитками  внаслідок:</a:t>
            </a:r>
            <a:endParaRPr kumimoji="0" lang="uk-UA" sz="1400" b="0" i="1" u="none" strike="noStrike" cap="none" normalizeH="0" baseline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ядерного вибуху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впливу радіації або радіоактивного забруднення;</a:t>
            </a:r>
            <a:endParaRPr lang="uk-UA" sz="1400" dirty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r>
              <a:rPr kumimoji="0" lang="uk-UA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військових дій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а також маневрів або інших військових заходів, в т.ч. прямих або опосередкованих наслідків терористичних актів;</a:t>
            </a:r>
            <a:endParaRPr kumimoji="0" lang="uk-UA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громадянської війни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народних заворушень різного роду та страйків;</a:t>
            </a:r>
            <a:endParaRPr lang="uk-UA" sz="1400" dirty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r>
              <a:rPr kumimoji="0" lang="uk-UA" sz="14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втраченої вигоди, втрати прибутку, моральної шкоди, штрафних санкцій 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(неустойки, штрафу, пені), збитків внаслідок 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забруднення та зараження навколишнього середовища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, інших непрямих збитків; </a:t>
            </a:r>
            <a:endParaRPr lang="uk-UA" sz="1400" dirty="0">
              <a:latin typeface="Arial" panose="020B0604020202020204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-180975" algn="l"/>
              </a:tabLst>
            </a:pPr>
            <a:r>
              <a:rPr kumimoji="0" lang="uk-UA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подій, що виникли 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до початку страхування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itchFamily="34" charset="0"/>
              </a:rPr>
              <a:t>, але були виявлені тільки після укладення Договору;</a:t>
            </a:r>
            <a:endParaRPr lang="uk-UA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-180975" algn="l"/>
              </a:tabLst>
            </a:pPr>
            <a:r>
              <a:rPr lang="uk-UA" sz="1400" dirty="0">
                <a:latin typeface="Arial" panose="020B0604020202020204" pitchFamily="34" charset="0"/>
                <a:cs typeface="Arial" panose="020B0604020202020204" pitchFamily="34" charset="0"/>
              </a:rPr>
              <a:t> вчинення Страхувальником (</a:t>
            </a:r>
            <a:r>
              <a:rPr lang="uk-UA" sz="1400" dirty="0" err="1">
                <a:latin typeface="Arial" panose="020B0604020202020204" pitchFamily="34" charset="0"/>
                <a:cs typeface="Arial" panose="020B0604020202020204" pitchFamily="34" charset="0"/>
              </a:rPr>
              <a:t>Вигодонабувачем</a:t>
            </a:r>
            <a:r>
              <a:rPr lang="uk-UA" sz="1400" dirty="0">
                <a:latin typeface="Arial" panose="020B0604020202020204" pitchFamily="34" charset="0"/>
                <a:cs typeface="Arial" panose="020B0604020202020204" pitchFamily="34" charset="0"/>
              </a:rPr>
              <a:t>, їх представниками) </a:t>
            </a:r>
            <a:r>
              <a:rPr lang="uk-UA" sz="1400" b="1" dirty="0">
                <a:latin typeface="Arial" panose="020B0604020202020204" pitchFamily="34" charset="0"/>
                <a:cs typeface="Arial" panose="020B0604020202020204" pitchFamily="34" charset="0"/>
              </a:rPr>
              <a:t>умисного злочину</a:t>
            </a:r>
            <a:r>
              <a:rPr lang="uk-UA" sz="1400" dirty="0">
                <a:latin typeface="Arial" panose="020B0604020202020204" pitchFamily="34" charset="0"/>
                <a:cs typeface="Arial" panose="020B0604020202020204" pitchFamily="34" charset="0"/>
              </a:rPr>
              <a:t>, що призвів до страхового випадку.</a:t>
            </a:r>
            <a:endParaRPr kumimoji="0" lang="uk-UA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itchFamily="34" charset="0"/>
            </a:endParaRPr>
          </a:p>
        </p:txBody>
      </p:sp>
      <p:pic>
        <p:nvPicPr>
          <p:cNvPr id="13" name="Picture 10" descr="http://img0.liveinternet.ru/images/attach/b/3/10/432/10432562_042344_30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0406" y="836712"/>
            <a:ext cx="1223594" cy="1296144"/>
          </a:xfrm>
          <a:prstGeom prst="rect">
            <a:avLst/>
          </a:prstGeom>
          <a:noFill/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15" name="Picture 15" descr="http://mirtesen.ru/images/upload/020582848384/big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280" y="692696"/>
            <a:ext cx="681483" cy="1008112"/>
          </a:xfrm>
          <a:prstGeom prst="rect">
            <a:avLst/>
          </a:prstGeom>
          <a:noFill/>
          <a:scene3d>
            <a:camera prst="orthographicFront">
              <a:rot lat="0" lon="0" rev="18900000"/>
            </a:camera>
            <a:lightRig rig="threePt" dir="t"/>
          </a:scene3d>
        </p:spPr>
      </p:pic>
      <p:pic>
        <p:nvPicPr>
          <p:cNvPr id="14" name="Picture 12" descr="http://www.aerston.ru/i/items/1375BI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8264" y="2348880"/>
            <a:ext cx="936103" cy="924099"/>
          </a:xfrm>
          <a:prstGeom prst="rect">
            <a:avLst/>
          </a:prstGeom>
          <a:noFill/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F4CF4AE-750E-4ECE-B556-3D60C05B375C}"/>
              </a:ext>
            </a:extLst>
          </p:cNvPr>
          <p:cNvSpPr/>
          <p:nvPr/>
        </p:nvSpPr>
        <p:spPr>
          <a:xfrm>
            <a:off x="0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143508" y="0"/>
            <a:ext cx="885698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ІІ БЛОК (Страхування </a:t>
            </a:r>
            <a:r>
              <a:rPr lang="uk-UA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відповідальності): </a:t>
            </a:r>
            <a:r>
              <a:rPr lang="uk-UA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Обмеження страхування</a:t>
            </a:r>
            <a:endParaRPr lang="ru-RU" sz="16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6FE691C3-74EE-4958-8C48-BC26FC926445}"/>
              </a:ext>
            </a:extLst>
          </p:cNvPr>
          <p:cNvGrpSpPr/>
          <p:nvPr/>
        </p:nvGrpSpPr>
        <p:grpSpPr>
          <a:xfrm>
            <a:off x="0" y="6750340"/>
            <a:ext cx="9144000" cy="107660"/>
            <a:chOff x="0" y="6741368"/>
            <a:chExt cx="9906000" cy="116632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BA799081-E2CD-4ADA-AC58-B6E9E709EA6C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8443EE61-757A-459B-8258-39066CD09DF9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9D145B59-9553-47D7-B7E1-45BE025B0F30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E5E0B1B2-C91D-4AB5-8523-ED5632A7B54D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-53752" y="5433421"/>
            <a:ext cx="9144000" cy="13609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71463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07100" algn="l"/>
              </a:tabLst>
            </a:pPr>
            <a:r>
              <a:rPr kumimoji="0" lang="uk-UA" sz="105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Тв</a:t>
            </a:r>
            <a:r>
              <a:rPr kumimoji="0" lang="uk-UA" sz="105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= </a:t>
            </a:r>
            <a:r>
              <a:rPr kumimoji="0" lang="uk-UA" sz="105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</a:t>
            </a:r>
            <a:r>
              <a:rPr lang="uk-UA" sz="105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uk-UA" sz="1050" b="1" i="0" u="none" strike="noStrike" cap="none" normalizeH="0" baseline="-3000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баз</a:t>
            </a:r>
            <a:r>
              <a:rPr kumimoji="0" lang="uk-UA" sz="1050" b="1" i="0" u="none" strike="noStrike" cap="none" normalizeH="0" baseline="-3000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uk-UA" sz="105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х К1 х К2 х К3 х К4</a:t>
            </a:r>
            <a:r>
              <a:rPr lang="uk-UA" sz="1050" baseline="-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lang="uk-UA" sz="1050" baseline="-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S Mincho" pitchFamily="49" charset="-128"/>
                <a:cs typeface="Arial" pitchFamily="34" charset="0"/>
              </a:rPr>
              <a:t>, </a:t>
            </a:r>
            <a:r>
              <a:rPr kumimoji="0" lang="uk-UA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де</a:t>
            </a:r>
            <a:endParaRPr kumimoji="0" lang="uk-UA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71463"/>
            <a:r>
              <a:rPr lang="uk-UA" sz="1050" dirty="0" err="1"/>
              <a:t>Тв–</a:t>
            </a:r>
            <a:r>
              <a:rPr lang="uk-UA" sz="1050" dirty="0"/>
              <a:t> розрахунковий страховий тариф (%) за ІІ БЛОКОМ (тариф округлюється до сотих (два знаки після коми);</a:t>
            </a:r>
          </a:p>
          <a:p>
            <a:pPr marL="271463"/>
            <a:r>
              <a:rPr lang="uk-UA" sz="1050" dirty="0" err="1"/>
              <a:t>Тв</a:t>
            </a:r>
            <a:r>
              <a:rPr lang="uk-UA" sz="1050" baseline="-25000" dirty="0" err="1"/>
              <a:t>баз</a:t>
            </a:r>
            <a:r>
              <a:rPr lang="uk-UA" sz="1050" baseline="-25000" dirty="0"/>
              <a:t>.</a:t>
            </a:r>
            <a:r>
              <a:rPr lang="uk-UA" sz="1050" dirty="0"/>
              <a:t> – базовий страховий тариф згідно з обраною страховою сумою (відповідальність);</a:t>
            </a:r>
          </a:p>
          <a:p>
            <a:pPr marL="271463"/>
            <a:r>
              <a:rPr lang="uk-UA" sz="1050" dirty="0"/>
              <a:t>К1– розстрочка платежу (за умови, якщо кожна частина платежу не менше 200 грн.);</a:t>
            </a:r>
          </a:p>
          <a:p>
            <a:pPr marL="271463"/>
            <a:r>
              <a:rPr lang="uk-UA" sz="1050" dirty="0"/>
              <a:t>К2 – коефіцієнт в залежності від розміру безумовної франшизи за ІІ БЛОКОМ;</a:t>
            </a:r>
          </a:p>
          <a:p>
            <a:pPr marL="271463"/>
            <a:r>
              <a:rPr lang="ru-RU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К3 – </a:t>
            </a:r>
            <a:r>
              <a:rPr lang="ru-RU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коефіцієнт</a:t>
            </a:r>
            <a:r>
              <a:rPr lang="ru-RU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зміни</a:t>
            </a:r>
            <a:r>
              <a:rPr lang="ru-RU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лімітів</a:t>
            </a:r>
            <a:r>
              <a:rPr lang="ru-RU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05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відповідальності</a:t>
            </a:r>
            <a:r>
              <a:rPr lang="ru-RU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Страховика за ІІ БЛОКОМ;</a:t>
            </a:r>
            <a:endParaRPr lang="uk-UA" sz="1050" dirty="0"/>
          </a:p>
          <a:p>
            <a:pPr marL="271463"/>
            <a:r>
              <a:rPr lang="uk-UA" sz="1050" dirty="0"/>
              <a:t>К4 – коефіцієнт короткостроковості за ІІ БЛОКОМ.</a:t>
            </a:r>
          </a:p>
          <a:p>
            <a:pPr marL="271463" marR="0" lvl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07100" algn="l"/>
              </a:tabLst>
            </a:pPr>
            <a:r>
              <a:rPr kumimoji="0" lang="uk-UA" sz="105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(При відсутності підстав для застосування </a:t>
            </a:r>
            <a:r>
              <a:rPr kumimoji="0" lang="uk-UA" sz="105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коригуючих</a:t>
            </a:r>
            <a:r>
              <a:rPr kumimoji="0" lang="uk-UA" sz="105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коефіцієнтів приймати значення К = 1,00)</a:t>
            </a:r>
            <a:endParaRPr kumimoji="0" lang="uk-UA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29613" y="2172559"/>
            <a:ext cx="8712968" cy="42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46325" algn="l"/>
              </a:tabLst>
            </a:pPr>
            <a:r>
              <a:rPr lang="uk-UA" sz="1400" b="1" i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Коригуючі</a:t>
            </a:r>
            <a:r>
              <a:rPr lang="uk-UA" sz="14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коефіцієнти до розрахункового страхового тарифу (</a:t>
            </a:r>
            <a:r>
              <a:rPr lang="uk-UA" sz="1400" b="1" i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</a:t>
            </a:r>
            <a:r>
              <a:rPr lang="uk-UA" sz="14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за ІІ БЛОКОМ:</a:t>
            </a:r>
          </a:p>
          <a:p>
            <a:pPr marR="0" lvl="0" algn="l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46325" algn="l"/>
              </a:tabLst>
            </a:pPr>
            <a:endParaRPr lang="uk-UA" sz="300" b="1" i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R="0" lvl="0" algn="l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46325" algn="l"/>
              </a:tabLst>
            </a:pPr>
            <a:endParaRPr kumimoji="0" lang="uk-UA" sz="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46325" algn="l"/>
              </a:tabLst>
            </a:pPr>
            <a:r>
              <a:rPr kumimoji="0" lang="uk-UA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К1 –</a:t>
            </a:r>
            <a:r>
              <a:rPr kumimoji="0" lang="uk-UA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розстрочка платежу (за умови, якщо кожна частина платежу не менше 200 грн.) –</a:t>
            </a:r>
            <a:r>
              <a:rPr kumimoji="0" lang="uk-UA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1,05;</a:t>
            </a:r>
            <a:endParaRPr kumimoji="0" lang="uk-U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686444"/>
              </p:ext>
            </p:extLst>
          </p:nvPr>
        </p:nvGraphicFramePr>
        <p:xfrm>
          <a:off x="301621" y="4351606"/>
          <a:ext cx="8640959" cy="1112048"/>
        </p:xfrm>
        <a:graphic>
          <a:graphicData uri="http://schemas.openxmlformats.org/drawingml/2006/table">
            <a:tbl>
              <a:tblPr/>
              <a:tblGrid>
                <a:gridCol w="730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9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05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97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05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97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059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973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059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2973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6322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7606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97028">
                <a:tc gridSpan="12">
                  <a:txBody>
                    <a:bodyPr/>
                    <a:lstStyle/>
                    <a:p>
                      <a:pPr marL="21590"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345690" algn="l"/>
                        </a:tabLst>
                      </a:pPr>
                      <a:r>
                        <a:rPr lang="uk-UA" sz="1200" b="1" dirty="0">
                          <a:latin typeface="+mn-lt"/>
                          <a:ea typeface="Times New Roman"/>
                        </a:rPr>
                        <a:t>К4 - коефіцієнт короткостроковості за ІІ БЛОКОМ, згідно з таблицею:</a:t>
                      </a:r>
                      <a:endParaRPr lang="uk-UA" sz="1200" dirty="0">
                        <a:latin typeface="+mn-lt"/>
                        <a:ea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917">
                <a:tc gridSpan="12">
                  <a:txBody>
                    <a:bodyPr/>
                    <a:lstStyle/>
                    <a:p>
                      <a:pPr indent="180340"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Строк дії Договору страхування (в місяцях*)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855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1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2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3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4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5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6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7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8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9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10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до 11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12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460">
                <a:tc gridSpan="12">
                  <a:txBody>
                    <a:bodyPr/>
                    <a:lstStyle/>
                    <a:p>
                      <a:pPr indent="180340"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Коефіцієнт від річного страхового тарифу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4941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0,20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0,25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0,30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0,40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0,50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0,60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0,65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0,70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0,75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0,80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0,90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</a:rPr>
                        <a:t>1,00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7028">
                <a:tc gridSpan="12">
                  <a:txBody>
                    <a:bodyPr/>
                    <a:lstStyle/>
                    <a:p>
                      <a:pPr marL="0" indent="0"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200" b="1" i="1" dirty="0">
                          <a:latin typeface="+mn-lt"/>
                          <a:ea typeface="Times New Roman"/>
                          <a:cs typeface="Times New Roman"/>
                        </a:rPr>
                        <a:t>*При цьому страховий внесок за неповний місяць страхування сплачується як за повний.</a:t>
                      </a:r>
                      <a:endParaRPr lang="uk-UA" sz="1200" dirty="0">
                        <a:latin typeface="+mn-lt"/>
                        <a:ea typeface="Times New Roman"/>
                      </a:endParaRPr>
                    </a:p>
                  </a:txBody>
                  <a:tcPr marL="65392" marR="6539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932655"/>
              </p:ext>
            </p:extLst>
          </p:nvPr>
        </p:nvGraphicFramePr>
        <p:xfrm>
          <a:off x="301621" y="2586887"/>
          <a:ext cx="8640960" cy="539496"/>
        </p:xfrm>
        <a:graphic>
          <a:graphicData uri="http://schemas.openxmlformats.org/drawingml/2006/table">
            <a:tbl>
              <a:tblPr/>
              <a:tblGrid>
                <a:gridCol w="2880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2008">
                <a:tc gridSpan="3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  <a:cs typeface="Times New Roman"/>
                        </a:rPr>
                        <a:t>К2 – коефіцієнт в залежності від розміру безумовної франшизи за ІІ БЛОКОМ</a:t>
                      </a:r>
                      <a:endParaRPr lang="uk-UA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0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 err="1">
                          <a:latin typeface="+mn-lt"/>
                          <a:ea typeface="Times New Roman"/>
                          <a:cs typeface="Times New Roman"/>
                        </a:rPr>
                        <a:t>Франшиза</a:t>
                      </a:r>
                      <a:endParaRPr lang="uk-UA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MS Mincho"/>
                          <a:cs typeface="Times New Roman"/>
                        </a:rPr>
                        <a:t>5,00%</a:t>
                      </a:r>
                      <a:endParaRPr lang="uk-UA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+mn-lt"/>
                          <a:ea typeface="MS Mincho"/>
                          <a:cs typeface="Times New Roman"/>
                        </a:rPr>
                        <a:t>10,00%</a:t>
                      </a:r>
                      <a:endParaRPr lang="uk-UA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20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Коефіцієнт</a:t>
                      </a: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MS Mincho"/>
                          <a:cs typeface="Times New Roman"/>
                        </a:rPr>
                        <a:t>0,85</a:t>
                      </a:r>
                      <a:endParaRPr lang="uk-UA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MS Mincho"/>
                          <a:cs typeface="Times New Roman"/>
                        </a:rPr>
                        <a:t>0,70</a:t>
                      </a:r>
                      <a:endParaRPr lang="uk-UA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05882" y="437471"/>
            <a:ext cx="864096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uk-UA" sz="12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Базові страхові тарифи за І БЛОКОМ розраховані з урахуванням наступних умов:</a:t>
            </a:r>
            <a:endParaRPr lang="uk-UA" sz="1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90000"/>
              </a:lnSpc>
              <a:buFont typeface="Arial" pitchFamily="34" charset="0"/>
              <a:buChar char="•"/>
            </a:pPr>
            <a:r>
              <a:rPr lang="uk-UA" sz="1200" b="1" dirty="0"/>
              <a:t> Безумовна </a:t>
            </a:r>
            <a:r>
              <a:rPr lang="uk-UA" sz="1200" b="1" dirty="0" err="1"/>
              <a:t>франшиза</a:t>
            </a:r>
            <a:r>
              <a:rPr lang="uk-UA" sz="1200" b="1" dirty="0"/>
              <a:t> </a:t>
            </a:r>
            <a:r>
              <a:rPr lang="uk-UA" sz="1200" dirty="0"/>
              <a:t>від страхової суми – </a:t>
            </a:r>
            <a:r>
              <a:rPr lang="uk-UA" sz="1200" b="1" dirty="0"/>
              <a:t>0,00%;</a:t>
            </a:r>
            <a:endParaRPr lang="uk-UA" sz="1200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55299"/>
              </p:ext>
            </p:extLst>
          </p:nvPr>
        </p:nvGraphicFramePr>
        <p:xfrm>
          <a:off x="301621" y="833723"/>
          <a:ext cx="8640960" cy="1357884"/>
        </p:xfrm>
        <a:graphic>
          <a:graphicData uri="http://schemas.openxmlformats.org/drawingml/2006/table">
            <a:tbl>
              <a:tblPr/>
              <a:tblGrid>
                <a:gridCol w="3456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38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97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09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6558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+mn-lt"/>
                          <a:ea typeface="Times New Roman"/>
                          <a:cs typeface="Times New Roman"/>
                        </a:rPr>
                        <a:t>Страхові ризики</a:t>
                      </a:r>
                      <a:endParaRPr lang="uk-UA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+mn-lt"/>
                          <a:ea typeface="Times New Roman"/>
                          <a:cs typeface="Times New Roman"/>
                        </a:rPr>
                        <a:t>Страхова сума відповідальності, грн.</a:t>
                      </a:r>
                      <a:endParaRPr lang="uk-UA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+mn-lt"/>
                          <a:ea typeface="Times New Roman"/>
                          <a:cs typeface="Times New Roman"/>
                        </a:rPr>
                        <a:t>Базовий страховий тариф (</a:t>
                      </a:r>
                      <a:r>
                        <a:rPr lang="uk-UA" sz="1100" b="1" dirty="0" err="1">
                          <a:latin typeface="+mn-lt"/>
                          <a:ea typeface="Times New Roman"/>
                          <a:cs typeface="Times New Roman"/>
                        </a:rPr>
                        <a:t>Тв</a:t>
                      </a:r>
                      <a:r>
                        <a:rPr lang="uk-UA" sz="11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100" b="1" baseline="-25000" dirty="0">
                          <a:latin typeface="+mn-lt"/>
                          <a:ea typeface="Times New Roman"/>
                          <a:cs typeface="Times New Roman"/>
                        </a:rPr>
                        <a:t>баз.</a:t>
                      </a:r>
                      <a:r>
                        <a:rPr lang="uk-UA" sz="1100" b="1" dirty="0">
                          <a:latin typeface="+mn-lt"/>
                          <a:ea typeface="Times New Roman"/>
                          <a:cs typeface="Times New Roman"/>
                        </a:rPr>
                        <a:t>),%</a:t>
                      </a:r>
                      <a:endParaRPr lang="uk-UA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+mn-lt"/>
                          <a:ea typeface="Times New Roman"/>
                          <a:cs typeface="Times New Roman"/>
                        </a:rPr>
                        <a:t>Базова страхова премія, грн.</a:t>
                      </a:r>
                      <a:endParaRPr lang="uk-UA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05" marR="654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3279">
                <a:tc rowSpan="7">
                  <a:txBody>
                    <a:bodyPr/>
                    <a:lstStyle/>
                    <a:p>
                      <a:pPr algn="just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Цивільна відповідальність перед третіми особами стосовно відшкодування наслідків можливої шкоди, нанесеної Страхувальником внаслідок пожежі за ризиками нанесення  ненавмисної шкоди майну та/або життю/здоров’ю третіх осіб, що належить третім особам на праві власності.</a:t>
                      </a:r>
                      <a:endParaRPr lang="uk-UA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+mn-lt"/>
                          <a:ea typeface="Times New Roman"/>
                          <a:cs typeface="Times New Roman"/>
                        </a:rPr>
                        <a:t>5 000,00  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+mn-lt"/>
                          <a:ea typeface="Times New Roman"/>
                          <a:cs typeface="Times New Roman"/>
                        </a:rPr>
                        <a:t>0,95</a:t>
                      </a:r>
                      <a:endParaRPr lang="uk-UA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+mn-lt"/>
                          <a:ea typeface="Times New Roman"/>
                          <a:cs typeface="Times New Roman"/>
                        </a:rPr>
                        <a:t>47,50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27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+mn-lt"/>
                          <a:ea typeface="Times New Roman"/>
                          <a:cs typeface="Times New Roman"/>
                        </a:rPr>
                        <a:t>10 000,00  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+mn-lt"/>
                          <a:ea typeface="Times New Roman"/>
                          <a:cs typeface="Times New Roman"/>
                        </a:rPr>
                        <a:t>0,90</a:t>
                      </a:r>
                      <a:endParaRPr lang="uk-UA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+mn-lt"/>
                          <a:ea typeface="Times New Roman"/>
                          <a:cs typeface="Times New Roman"/>
                        </a:rPr>
                        <a:t>90,00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327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+mn-lt"/>
                          <a:ea typeface="Times New Roman"/>
                          <a:cs typeface="Times New Roman"/>
                        </a:rPr>
                        <a:t>15 000,00  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+mn-lt"/>
                          <a:ea typeface="Times New Roman"/>
                          <a:cs typeface="Times New Roman"/>
                        </a:rPr>
                        <a:t>0,86</a:t>
                      </a:r>
                      <a:endParaRPr lang="uk-UA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+mn-lt"/>
                          <a:ea typeface="Times New Roman"/>
                          <a:cs typeface="Times New Roman"/>
                        </a:rPr>
                        <a:t>129,00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327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+mn-lt"/>
                          <a:ea typeface="Times New Roman"/>
                          <a:cs typeface="Times New Roman"/>
                        </a:rPr>
                        <a:t>20 000,00 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+mn-lt"/>
                          <a:ea typeface="Times New Roman"/>
                          <a:cs typeface="Times New Roman"/>
                        </a:rPr>
                        <a:t>0,82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+mn-lt"/>
                          <a:ea typeface="Times New Roman"/>
                          <a:cs typeface="Times New Roman"/>
                        </a:rPr>
                        <a:t>164,00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327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+mn-lt"/>
                          <a:ea typeface="Times New Roman"/>
                          <a:cs typeface="Times New Roman"/>
                        </a:rPr>
                        <a:t>50 000,00  </a:t>
                      </a:r>
                    </a:p>
                  </a:txBody>
                  <a:tcPr marL="65405" marR="65405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b="1">
                          <a:latin typeface="+mn-lt"/>
                          <a:ea typeface="Times New Roman"/>
                          <a:cs typeface="Times New Roman"/>
                        </a:rPr>
                        <a:t>0,69</a:t>
                      </a:r>
                      <a:endParaRPr lang="uk-UA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+mn-lt"/>
                          <a:ea typeface="Times New Roman"/>
                          <a:cs typeface="Times New Roman"/>
                        </a:rPr>
                        <a:t>345,00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327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+mn-lt"/>
                          <a:ea typeface="Times New Roman"/>
                          <a:cs typeface="Times New Roman"/>
                        </a:rPr>
                        <a:t>100 000,00  </a:t>
                      </a:r>
                    </a:p>
                  </a:txBody>
                  <a:tcPr marL="65405" marR="65405" marT="0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+mn-lt"/>
                          <a:ea typeface="Times New Roman"/>
                          <a:cs typeface="Times New Roman"/>
                        </a:rPr>
                        <a:t>0,60</a:t>
                      </a:r>
                      <a:endParaRPr lang="uk-UA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+mn-lt"/>
                          <a:ea typeface="Times New Roman"/>
                          <a:cs typeface="Times New Roman"/>
                        </a:rPr>
                        <a:t>600,00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327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+mn-lt"/>
                          <a:ea typeface="Times New Roman"/>
                          <a:cs typeface="Times New Roman"/>
                        </a:rPr>
                        <a:t>300 000,00  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b="1" dirty="0">
                          <a:latin typeface="+mn-lt"/>
                          <a:ea typeface="Times New Roman"/>
                          <a:cs typeface="Times New Roman"/>
                        </a:rPr>
                        <a:t>0,43</a:t>
                      </a:r>
                      <a:endParaRPr lang="uk-UA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+mn-lt"/>
                          <a:ea typeface="Times New Roman"/>
                          <a:cs typeface="Times New Roman"/>
                        </a:rPr>
                        <a:t>1 290,00</a:t>
                      </a:r>
                    </a:p>
                  </a:txBody>
                  <a:tcPr marL="65405" marR="6540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2EA77E7-FCE4-4738-BD83-306EA26260BD}"/>
              </a:ext>
            </a:extLst>
          </p:cNvPr>
          <p:cNvSpPr/>
          <p:nvPr/>
        </p:nvSpPr>
        <p:spPr>
          <a:xfrm>
            <a:off x="0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3752" y="111476"/>
            <a:ext cx="9036496" cy="31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uk-UA" sz="23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ІІ БЛОК (Страхування відповідальності): </a:t>
            </a:r>
            <a:r>
              <a:rPr lang="uk-UA" sz="23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Розрахунок страхового тарифу</a:t>
            </a:r>
            <a:endParaRPr lang="ru-RU" sz="23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CA15E341-35C3-420E-934B-6CD74B3782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051197"/>
              </p:ext>
            </p:extLst>
          </p:nvPr>
        </p:nvGraphicFramePr>
        <p:xfrm>
          <a:off x="301621" y="3170975"/>
          <a:ext cx="8640960" cy="112529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760640">
                  <a:extLst>
                    <a:ext uri="{9D8B030D-6E8A-4147-A177-3AD203B41FA5}">
                      <a16:colId xmlns:a16="http://schemas.microsoft.com/office/drawing/2014/main" val="1195994537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4204066423"/>
                    </a:ext>
                  </a:extLst>
                </a:gridCol>
              </a:tblGrid>
              <a:tr h="242012">
                <a:tc gridSpan="2">
                  <a:txBody>
                    <a:bodyPr/>
                    <a:lstStyle/>
                    <a:p>
                      <a:pPr algn="just">
                        <a:lnSpc>
                          <a:spcPct val="80000"/>
                        </a:lnSpc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К3 –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коефіцієнт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зміни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лімітів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</a:rPr>
                        <a:t>відповідальності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Страховика за ІІ БЛОКОМ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3521536"/>
                  </a:ext>
                </a:extLst>
              </a:tr>
              <a:tr h="427512">
                <a:tc>
                  <a:txBody>
                    <a:bodyPr/>
                    <a:lstStyle/>
                    <a:p>
                      <a:pPr algn="just">
                        <a:lnSpc>
                          <a:spcPct val="80000"/>
                        </a:lnSpc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При ліміті відповідальності – 25% від страхової суми за шкоду, заподіяну життю/здоров’ю третіх осіб та ліміті відповідальності – 75% від страхової суми за шкоду, заподіяну майну  третіх осіб</a:t>
                      </a:r>
                      <a:endParaRPr lang="uk-UA" sz="10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1,14</a:t>
                      </a:r>
                      <a:endParaRPr lang="uk-UA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8404663"/>
                  </a:ext>
                </a:extLst>
              </a:tr>
              <a:tr h="233413">
                <a:tc>
                  <a:txBody>
                    <a:bodyPr/>
                    <a:lstStyle/>
                    <a:p>
                      <a:pPr algn="just">
                        <a:lnSpc>
                          <a:spcPct val="80000"/>
                        </a:lnSpc>
                      </a:pPr>
                      <a:r>
                        <a:rPr lang="uk-UA" sz="1200" dirty="0">
                          <a:solidFill>
                            <a:schemeClr val="tx1"/>
                          </a:solidFill>
                          <a:effectLst/>
                        </a:rPr>
                        <a:t>При ліміті відповідальності – 75% від страхової суми за шкоду, заподіяну життю/здоров’ю третіх осіб та ліміті відповідальності – 25% від страхової суми за шкоду, заподіяну майну  третіх осіб</a:t>
                      </a:r>
                      <a:endParaRPr lang="uk-UA" sz="10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uk-UA" sz="1100" dirty="0">
                          <a:solidFill>
                            <a:schemeClr val="tx1"/>
                          </a:solidFill>
                          <a:effectLst/>
                        </a:rPr>
                        <a:t>0,77</a:t>
                      </a:r>
                      <a:endParaRPr lang="uk-UA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737677"/>
                  </a:ext>
                </a:extLst>
              </a:tr>
            </a:tbl>
          </a:graphicData>
        </a:graphic>
      </p:graphicFrame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5CCCA702-92AB-48D2-B07B-3ABF80407096}"/>
              </a:ext>
            </a:extLst>
          </p:cNvPr>
          <p:cNvGrpSpPr/>
          <p:nvPr/>
        </p:nvGrpSpPr>
        <p:grpSpPr>
          <a:xfrm>
            <a:off x="0" y="6741760"/>
            <a:ext cx="9144000" cy="107660"/>
            <a:chOff x="0" y="6741368"/>
            <a:chExt cx="9906000" cy="116632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F894BD0-31EB-491D-8443-CBDE50403D31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F5FEEBD9-9463-42FF-B087-85699E047784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8E988CFC-57E7-4F19-9273-C6EC8BE27D4B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CF80CA25-C39A-449C-B9C2-1B6842070E0B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>
            <a:alphaModFix amt="53000"/>
          </a:blip>
          <a:srcRect/>
          <a:stretch>
            <a:fillRect/>
          </a:stretch>
        </p:blipFill>
        <p:spPr bwMode="auto">
          <a:xfrm>
            <a:off x="7235776" y="466567"/>
            <a:ext cx="1908223" cy="1028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4725144"/>
            <a:ext cx="1296144" cy="1262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07505" y="624785"/>
            <a:ext cx="7848872" cy="2636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90000"/>
              </a:lnSpc>
              <a:defRPr/>
            </a:pP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визначення розрахункового страхового тарифу (</a:t>
            </a:r>
            <a:r>
              <a:rPr lang="uk-UA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Тм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за І БЛОКОМ: </a:t>
            </a:r>
            <a:endParaRPr lang="uk-UA" sz="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>
              <a:lnSpc>
                <a:spcPct val="90000"/>
              </a:lnSpc>
              <a:defRPr/>
            </a:pPr>
            <a:r>
              <a:rPr kumimoji="0" lang="uk-UA" sz="18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Тм</a:t>
            </a:r>
            <a:r>
              <a:rPr kumimoji="0" lang="uk-UA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= </a:t>
            </a:r>
            <a:r>
              <a:rPr kumimoji="0" lang="uk-UA" sz="18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</a:t>
            </a:r>
            <a:r>
              <a:rPr lang="uk-UA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</a:t>
            </a:r>
            <a:r>
              <a:rPr kumimoji="0" lang="uk-UA" sz="1800" b="1" i="0" u="none" strike="noStrike" cap="none" normalizeH="0" baseline="-3000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баз</a:t>
            </a:r>
            <a:r>
              <a:rPr kumimoji="0" lang="uk-UA" sz="1800" b="1" i="0" u="none" strike="noStrike" cap="none" normalizeH="0" baseline="-3000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uk-UA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х К1 х К2 х К3 х К4 х К5 х К6</a:t>
            </a:r>
            <a:endParaRPr lang="uk-UA" sz="5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визначення розрахункового страхового тарифу (</a:t>
            </a:r>
            <a:r>
              <a:rPr lang="uk-UA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за ІІ БЛОКОМ:                 </a:t>
            </a:r>
            <a:endParaRPr lang="uk-UA" sz="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kumimoji="0" lang="uk-UA" sz="18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Тв</a:t>
            </a:r>
            <a:r>
              <a:rPr kumimoji="0" lang="uk-UA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= </a:t>
            </a:r>
            <a:r>
              <a:rPr kumimoji="0" lang="uk-UA" sz="18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</a:t>
            </a:r>
            <a:r>
              <a:rPr lang="uk-UA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uk-UA" sz="1800" b="1" i="0" u="none" strike="noStrike" cap="none" normalizeH="0" baseline="-3000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баз</a:t>
            </a:r>
            <a:r>
              <a:rPr kumimoji="0" lang="uk-UA" sz="1800" b="1" i="0" u="none" strike="noStrike" cap="none" normalizeH="0" baseline="-3000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uk-UA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х К1 х К2 х К3 х К4</a:t>
            </a:r>
            <a:endParaRPr lang="uk-UA" sz="5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uk-UA" sz="1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Розрахункові страхові тарифи (%) за обома блоками округлюються до сотих (два знаки після коми)в кінці розрахунку – не допускається проміжне (в середині розрахунку) округлення.</a:t>
            </a:r>
          </a:p>
          <a:p>
            <a:pPr algn="just">
              <a:lnSpc>
                <a:spcPct val="90000"/>
              </a:lnSpc>
              <a:defRPr/>
            </a:pPr>
            <a:endParaRPr lang="uk-UA" sz="1300" b="1" i="1" baseline="-30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MS Mincho" pitchFamily="49" charset="-128"/>
              <a:cs typeface="Arial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uk-UA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ЗАГАЛЬНА СТРАХОВА ПРЕМІЯ (СП) ЗА ДОГОВОРОМ ВИЗНАЧАЄТЬСЯ:</a:t>
            </a:r>
            <a:endParaRPr lang="uk-U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90000"/>
              </a:lnSpc>
            </a:pPr>
            <a:r>
              <a:rPr lang="uk-UA" sz="500" dirty="0"/>
              <a:t> </a:t>
            </a:r>
          </a:p>
          <a:p>
            <a:pPr algn="just">
              <a:lnSpc>
                <a:spcPct val="90000"/>
              </a:lnSpc>
            </a:pP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СП = </a:t>
            </a:r>
            <a:r>
              <a:rPr lang="uk-UA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СПм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+ </a:t>
            </a:r>
            <a:r>
              <a:rPr lang="uk-UA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СПв</a:t>
            </a: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algn="just">
              <a:lnSpc>
                <a:spcPct val="90000"/>
              </a:lnSpc>
            </a:pPr>
            <a:r>
              <a:rPr lang="uk-UA" sz="1600" dirty="0" err="1"/>
              <a:t>СПм</a:t>
            </a:r>
            <a:r>
              <a:rPr lang="uk-UA" sz="1600" dirty="0"/>
              <a:t> - Страхова премія за І БЛОКОМ: Страхування майна;</a:t>
            </a:r>
          </a:p>
          <a:p>
            <a:pPr algn="just">
              <a:lnSpc>
                <a:spcPct val="90000"/>
              </a:lnSpc>
            </a:pPr>
            <a:r>
              <a:rPr lang="uk-UA" sz="1600" spc="-30" dirty="0" err="1"/>
              <a:t>СПв</a:t>
            </a:r>
            <a:r>
              <a:rPr lang="uk-UA" sz="1600" spc="-30" dirty="0"/>
              <a:t> - Страхова премія за ІІ БЛОКОМ: Страхування відповідальності перед третіми особами.</a:t>
            </a: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323526" y="6258146"/>
            <a:ext cx="8677599" cy="38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uk-UA" sz="1150" b="1" i="1" dirty="0">
                <a:solidFill>
                  <a:srgbClr val="C00000"/>
                </a:solidFill>
                <a:latin typeface="+mn-lt"/>
              </a:rPr>
              <a:t>!!!Будь-які зміни до страхових тарифів та Умов страхування, не передбачені продуктом страхування обов’язково погоджувати з </a:t>
            </a:r>
            <a:r>
              <a:rPr lang="uk-UA" sz="1100" b="1" kern="1200" dirty="0"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Департаментом методології та </a:t>
            </a:r>
            <a:r>
              <a:rPr lang="uk-UA" sz="1100" b="1" kern="1200" dirty="0" err="1"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андеррайтингу</a:t>
            </a:r>
            <a:r>
              <a:rPr lang="uk-UA" sz="1100" b="1" kern="1200" dirty="0"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uk-UA" sz="1150" b="1" i="1" dirty="0">
                <a:solidFill>
                  <a:srgbClr val="C00000"/>
                </a:solidFill>
                <a:latin typeface="+mn-lt"/>
              </a:rPr>
              <a:t>у формі Службової записки !!!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5894" y="3509837"/>
            <a:ext cx="8820473" cy="2542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tabLst>
                <a:tab pos="-180975" algn="l"/>
                <a:tab pos="457200" algn="l"/>
                <a:tab pos="571500" algn="l"/>
                <a:tab pos="1250950" algn="l"/>
              </a:tabLst>
              <a:defRPr/>
            </a:pPr>
            <a:r>
              <a:rPr lang="uk-UA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Приклад розрахунку  (Майно + Відповідальність)</a:t>
            </a:r>
            <a:r>
              <a:rPr lang="uk-UA" sz="16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:</a:t>
            </a:r>
            <a:endParaRPr lang="ru-RU" sz="1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0" hangingPunct="0">
              <a:lnSpc>
                <a:spcPct val="85000"/>
              </a:lnSpc>
              <a:tabLst>
                <a:tab pos="-180975" algn="l"/>
                <a:tab pos="457200" algn="l"/>
                <a:tab pos="571500" algn="l"/>
                <a:tab pos="1250950" algn="l"/>
              </a:tabLst>
              <a:defRPr/>
            </a:pPr>
            <a:endParaRPr lang="uk-UA" sz="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just" eaLnBrk="0" hangingPunct="0">
              <a:lnSpc>
                <a:spcPct val="85000"/>
              </a:lnSpc>
              <a:tabLst>
                <a:tab pos="-180975" algn="l"/>
                <a:tab pos="457200" algn="l"/>
                <a:tab pos="571500" algn="l"/>
                <a:tab pos="1250950" algn="l"/>
              </a:tabLst>
              <a:defRPr/>
            </a:pPr>
            <a:r>
              <a:rPr lang="uk-UA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Майно: </a:t>
            </a:r>
            <a:endParaRPr lang="ru-RU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0" hangingPunct="0">
              <a:lnSpc>
                <a:spcPct val="85000"/>
              </a:lnSpc>
              <a:tabLst>
                <a:tab pos="-180975" algn="l"/>
                <a:tab pos="457200" algn="l"/>
                <a:tab pos="571500" algn="l"/>
                <a:tab pos="1250950" algn="l"/>
              </a:tabLst>
              <a:defRPr/>
            </a:pPr>
            <a:r>
              <a:rPr lang="uk-UA" sz="1500" b="1" i="1" dirty="0">
                <a:cs typeface="Times New Roman" pitchFamily="18" charset="0"/>
              </a:rPr>
              <a:t>Страхова сума:</a:t>
            </a:r>
            <a:r>
              <a:rPr lang="uk-UA" sz="1500" dirty="0">
                <a:cs typeface="Times New Roman" pitchFamily="18" charset="0"/>
              </a:rPr>
              <a:t>         </a:t>
            </a:r>
            <a:r>
              <a:rPr lang="uk-UA" sz="1500" b="1" dirty="0">
                <a:cs typeface="Times New Roman" pitchFamily="18" charset="0"/>
              </a:rPr>
              <a:t>СС</a:t>
            </a:r>
            <a:r>
              <a:rPr lang="uk-UA" sz="1500" b="1" baseline="-30000" dirty="0">
                <a:cs typeface="Times New Roman" pitchFamily="18" charset="0"/>
              </a:rPr>
              <a:t>М </a:t>
            </a:r>
            <a:r>
              <a:rPr lang="uk-UA" sz="1500" b="1" dirty="0">
                <a:cs typeface="Times New Roman" pitchFamily="18" charset="0"/>
              </a:rPr>
              <a:t>= 3 </a:t>
            </a:r>
            <a:r>
              <a:rPr lang="en-US" sz="1500" b="1" dirty="0">
                <a:cs typeface="Times New Roman" pitchFamily="18" charset="0"/>
              </a:rPr>
              <a:t>3</a:t>
            </a:r>
            <a:r>
              <a:rPr lang="uk-UA" sz="1500" b="1" dirty="0">
                <a:cs typeface="Times New Roman" pitchFamily="18" charset="0"/>
              </a:rPr>
              <a:t>88 100,00</a:t>
            </a:r>
            <a:r>
              <a:rPr lang="uk-UA" sz="1500" dirty="0">
                <a:cs typeface="Times New Roman" pitchFamily="18" charset="0"/>
              </a:rPr>
              <a:t> грн.</a:t>
            </a:r>
            <a:r>
              <a:rPr lang="uk-UA" sz="1500" b="1" i="1" dirty="0">
                <a:cs typeface="Times New Roman" pitchFamily="18" charset="0"/>
              </a:rPr>
              <a:t> </a:t>
            </a:r>
            <a:r>
              <a:rPr lang="uk-UA" sz="1300" b="1" i="1" dirty="0">
                <a:cs typeface="Times New Roman" pitchFamily="18" charset="0"/>
              </a:rPr>
              <a:t>(офісне приміщення; 199,30 м</a:t>
            </a:r>
            <a:r>
              <a:rPr lang="uk-UA" sz="1300" b="1" i="1" baseline="30000" dirty="0">
                <a:cs typeface="Times New Roman" pitchFamily="18" charset="0"/>
              </a:rPr>
              <a:t>2</a:t>
            </a:r>
            <a:r>
              <a:rPr lang="uk-UA" sz="1300" b="1" i="1" dirty="0">
                <a:cs typeface="Times New Roman" pitchFamily="18" charset="0"/>
              </a:rPr>
              <a:t>)</a:t>
            </a:r>
            <a:endParaRPr lang="uk-UA" sz="1300" dirty="0">
              <a:cs typeface="Times New Roman" pitchFamily="18" charset="0"/>
            </a:endParaRPr>
          </a:p>
          <a:p>
            <a:pPr marL="2238375" indent="-2238375" algn="just" eaLnBrk="0" hangingPunct="0">
              <a:lnSpc>
                <a:spcPct val="85000"/>
              </a:lnSpc>
              <a:tabLst>
                <a:tab pos="-180975" algn="l"/>
                <a:tab pos="457200" algn="l"/>
                <a:tab pos="571500" algn="l"/>
                <a:tab pos="1250950" algn="l"/>
              </a:tabLst>
              <a:defRPr/>
            </a:pPr>
            <a:r>
              <a:rPr lang="uk-UA" sz="1500" b="1" i="1" dirty="0">
                <a:cs typeface="Times New Roman" pitchFamily="18" charset="0"/>
              </a:rPr>
              <a:t>Страховий тариф:  </a:t>
            </a:r>
            <a:r>
              <a:rPr lang="uk-UA" sz="1400" b="1" spc="-60" dirty="0">
                <a:cs typeface="Times New Roman" pitchFamily="18" charset="0"/>
              </a:rPr>
              <a:t>Т</a:t>
            </a:r>
            <a:r>
              <a:rPr lang="uk-UA" sz="1400" b="1" spc="-60" baseline="-25000" dirty="0">
                <a:cs typeface="Times New Roman" pitchFamily="18" charset="0"/>
              </a:rPr>
              <a:t>М </a:t>
            </a:r>
            <a:r>
              <a:rPr lang="uk-UA" sz="1400" b="1" spc="-60" dirty="0">
                <a:cs typeface="Times New Roman" pitchFamily="18" charset="0"/>
              </a:rPr>
              <a:t>=</a:t>
            </a:r>
            <a:r>
              <a:rPr lang="uk-UA" sz="1400" spc="-60" dirty="0">
                <a:cs typeface="Times New Roman" pitchFamily="18" charset="0"/>
              </a:rPr>
              <a:t> 0,28 (</a:t>
            </a:r>
            <a:r>
              <a:rPr lang="uk-UA" sz="1400" spc="-60" dirty="0" err="1">
                <a:cs typeface="Times New Roman" pitchFamily="18" charset="0"/>
              </a:rPr>
              <a:t>Тм</a:t>
            </a:r>
            <a:r>
              <a:rPr lang="uk-UA" sz="1400" spc="-60" baseline="-25000" dirty="0" err="1">
                <a:cs typeface="Times New Roman" pitchFamily="18" charset="0"/>
              </a:rPr>
              <a:t>баз</a:t>
            </a:r>
            <a:r>
              <a:rPr lang="uk-UA" sz="1400" spc="-60" baseline="-25000" dirty="0">
                <a:cs typeface="Times New Roman" pitchFamily="18" charset="0"/>
              </a:rPr>
              <a:t>.</a:t>
            </a:r>
            <a:r>
              <a:rPr lang="uk-UA" sz="1400" spc="-60" dirty="0">
                <a:cs typeface="Times New Roman" pitchFamily="18" charset="0"/>
              </a:rPr>
              <a:t>) х 1,05 (К</a:t>
            </a:r>
            <a:r>
              <a:rPr lang="uk-UA" sz="1400" spc="-60" baseline="-25000" dirty="0">
                <a:cs typeface="Times New Roman" pitchFamily="18" charset="0"/>
              </a:rPr>
              <a:t>1</a:t>
            </a:r>
            <a:r>
              <a:rPr lang="uk-UA" sz="1400" spc="-60" dirty="0">
                <a:cs typeface="Times New Roman" pitchFamily="18" charset="0"/>
              </a:rPr>
              <a:t>) х 0,95 (К</a:t>
            </a:r>
            <a:r>
              <a:rPr lang="uk-UA" sz="1400" spc="-60" baseline="-25000" dirty="0">
                <a:cs typeface="Times New Roman" pitchFamily="18" charset="0"/>
              </a:rPr>
              <a:t>2</a:t>
            </a:r>
            <a:r>
              <a:rPr lang="uk-UA" sz="1400" spc="-60" dirty="0">
                <a:cs typeface="Times New Roman" pitchFamily="18" charset="0"/>
              </a:rPr>
              <a:t>) х 0,90 (К</a:t>
            </a:r>
            <a:r>
              <a:rPr lang="uk-UA" sz="1400" spc="-60" baseline="-25000" dirty="0">
                <a:cs typeface="Times New Roman" pitchFamily="18" charset="0"/>
              </a:rPr>
              <a:t>3</a:t>
            </a:r>
            <a:r>
              <a:rPr lang="uk-UA" sz="1400" spc="-60" dirty="0">
                <a:cs typeface="Times New Roman" pitchFamily="18" charset="0"/>
              </a:rPr>
              <a:t>) х 0,96 (К</a:t>
            </a:r>
            <a:r>
              <a:rPr lang="uk-UA" sz="1400" spc="-60" baseline="-25000" dirty="0">
                <a:cs typeface="Times New Roman" pitchFamily="18" charset="0"/>
              </a:rPr>
              <a:t>4</a:t>
            </a:r>
            <a:r>
              <a:rPr lang="uk-UA" sz="1400" spc="-60" dirty="0">
                <a:cs typeface="Times New Roman" pitchFamily="18" charset="0"/>
              </a:rPr>
              <a:t>) х 1,00 (К</a:t>
            </a:r>
            <a:r>
              <a:rPr lang="uk-UA" sz="1400" spc="-60" baseline="-25000" dirty="0">
                <a:cs typeface="Times New Roman" pitchFamily="18" charset="0"/>
              </a:rPr>
              <a:t>5</a:t>
            </a:r>
            <a:r>
              <a:rPr lang="uk-UA" sz="1400" spc="-60" dirty="0">
                <a:cs typeface="Times New Roman" pitchFamily="18" charset="0"/>
              </a:rPr>
              <a:t>) х 1,00 (К</a:t>
            </a:r>
            <a:r>
              <a:rPr lang="uk-UA" sz="1400" spc="-60" baseline="-25000" dirty="0">
                <a:cs typeface="Times New Roman" pitchFamily="18" charset="0"/>
              </a:rPr>
              <a:t>6</a:t>
            </a:r>
            <a:r>
              <a:rPr lang="uk-UA" sz="1400" spc="-60" dirty="0">
                <a:cs typeface="Times New Roman" pitchFamily="18" charset="0"/>
              </a:rPr>
              <a:t>) = </a:t>
            </a:r>
            <a:r>
              <a:rPr lang="uk-UA" sz="1400" dirty="0">
                <a:cs typeface="Times New Roman" pitchFamily="18" charset="0"/>
              </a:rPr>
              <a:t>0,2413</a:t>
            </a:r>
            <a:r>
              <a:rPr lang="uk-UA" sz="1400" b="1" dirty="0">
                <a:cs typeface="Times New Roman" pitchFamily="18" charset="0"/>
              </a:rPr>
              <a:t> </a:t>
            </a:r>
            <a:r>
              <a:rPr lang="uk-UA" sz="1400" spc="-60" dirty="0">
                <a:cs typeface="Times New Roman" pitchFamily="18" charset="0"/>
              </a:rPr>
              <a:t> ≈ </a:t>
            </a:r>
            <a:r>
              <a:rPr lang="uk-UA" sz="1400" b="1" spc="-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0,24 %</a:t>
            </a:r>
            <a:endParaRPr lang="ru-RU" sz="1400" b="1" spc="-60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just" eaLnBrk="0" hangingPunct="0">
              <a:lnSpc>
                <a:spcPct val="85000"/>
              </a:lnSpc>
              <a:tabLst>
                <a:tab pos="-180975" algn="l"/>
                <a:tab pos="457200" algn="l"/>
                <a:tab pos="571500" algn="l"/>
                <a:tab pos="1250950" algn="l"/>
              </a:tabLst>
              <a:defRPr/>
            </a:pPr>
            <a:r>
              <a:rPr lang="uk-UA" sz="1500" b="1" i="1" dirty="0">
                <a:cs typeface="Times New Roman" pitchFamily="18" charset="0"/>
              </a:rPr>
              <a:t>Страховий платіж:</a:t>
            </a:r>
            <a:r>
              <a:rPr lang="uk-UA" sz="1500" dirty="0">
                <a:cs typeface="Times New Roman" pitchFamily="18" charset="0"/>
              </a:rPr>
              <a:t>  </a:t>
            </a:r>
            <a:r>
              <a:rPr lang="uk-UA" sz="1500" b="1" dirty="0">
                <a:cs typeface="Times New Roman" pitchFamily="18" charset="0"/>
              </a:rPr>
              <a:t>СП</a:t>
            </a:r>
            <a:r>
              <a:rPr lang="uk-UA" sz="1500" b="1" baseline="-30000" dirty="0">
                <a:cs typeface="Times New Roman" pitchFamily="18" charset="0"/>
              </a:rPr>
              <a:t>М</a:t>
            </a:r>
            <a:r>
              <a:rPr lang="uk-UA" sz="1500" dirty="0">
                <a:cs typeface="Times New Roman" pitchFamily="18" charset="0"/>
              </a:rPr>
              <a:t> </a:t>
            </a:r>
            <a:r>
              <a:rPr lang="uk-UA" sz="1500" b="1" dirty="0">
                <a:cs typeface="Times New Roman" pitchFamily="18" charset="0"/>
              </a:rPr>
              <a:t>= 8 131,44 </a:t>
            </a:r>
            <a:r>
              <a:rPr lang="uk-UA" sz="1500" dirty="0">
                <a:cs typeface="Times New Roman" pitchFamily="18" charset="0"/>
              </a:rPr>
              <a:t>грн.</a:t>
            </a:r>
            <a:endParaRPr lang="ru-RU" sz="1500" dirty="0"/>
          </a:p>
          <a:p>
            <a:pPr algn="just" eaLnBrk="0" hangingPunct="0">
              <a:lnSpc>
                <a:spcPct val="85000"/>
              </a:lnSpc>
              <a:tabLst>
                <a:tab pos="-180975" algn="l"/>
                <a:tab pos="457200" algn="l"/>
                <a:tab pos="571500" algn="l"/>
                <a:tab pos="1250950" algn="l"/>
              </a:tabLst>
              <a:defRPr/>
            </a:pPr>
            <a:endParaRPr lang="uk-UA" sz="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just" eaLnBrk="0" hangingPunct="0">
              <a:lnSpc>
                <a:spcPct val="85000"/>
              </a:lnSpc>
              <a:tabLst>
                <a:tab pos="-180975" algn="l"/>
                <a:tab pos="457200" algn="l"/>
                <a:tab pos="571500" algn="l"/>
                <a:tab pos="1250950" algn="l"/>
              </a:tabLst>
              <a:defRPr/>
            </a:pPr>
            <a:r>
              <a:rPr lang="uk-UA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Відповідальність:</a:t>
            </a:r>
            <a:endParaRPr lang="ru-RU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0" hangingPunct="0">
              <a:lnSpc>
                <a:spcPct val="85000"/>
              </a:lnSpc>
              <a:tabLst>
                <a:tab pos="-180975" algn="l"/>
                <a:tab pos="457200" algn="l"/>
                <a:tab pos="571500" algn="l"/>
                <a:tab pos="1250950" algn="l"/>
              </a:tabLst>
              <a:defRPr/>
            </a:pPr>
            <a:r>
              <a:rPr lang="uk-UA" sz="1500" b="1" i="1" dirty="0">
                <a:cs typeface="Times New Roman" pitchFamily="18" charset="0"/>
              </a:rPr>
              <a:t>Страхова сума:</a:t>
            </a:r>
            <a:r>
              <a:rPr lang="uk-UA" sz="1500" dirty="0">
                <a:cs typeface="Times New Roman" pitchFamily="18" charset="0"/>
              </a:rPr>
              <a:t>           </a:t>
            </a:r>
            <a:r>
              <a:rPr lang="uk-UA" sz="1500" b="1" dirty="0">
                <a:cs typeface="Times New Roman" pitchFamily="18" charset="0"/>
              </a:rPr>
              <a:t>СС</a:t>
            </a:r>
            <a:r>
              <a:rPr lang="uk-UA" sz="1500" b="1" baseline="-30000" dirty="0">
                <a:cs typeface="Times New Roman" pitchFamily="18" charset="0"/>
              </a:rPr>
              <a:t>В </a:t>
            </a:r>
            <a:r>
              <a:rPr lang="uk-UA" sz="1500" b="1" dirty="0">
                <a:cs typeface="Times New Roman" pitchFamily="18" charset="0"/>
              </a:rPr>
              <a:t>=</a:t>
            </a:r>
            <a:r>
              <a:rPr lang="uk-UA" sz="1500" dirty="0">
                <a:cs typeface="Times New Roman" pitchFamily="18" charset="0"/>
              </a:rPr>
              <a:t> 50 000 грн.</a:t>
            </a:r>
            <a:r>
              <a:rPr lang="uk-UA" sz="1500" b="1" i="1" dirty="0">
                <a:cs typeface="Times New Roman" pitchFamily="18" charset="0"/>
              </a:rPr>
              <a:t> </a:t>
            </a:r>
            <a:endParaRPr lang="ru-RU" sz="1500" dirty="0"/>
          </a:p>
          <a:p>
            <a:pPr marL="2238375" indent="-2238375" algn="just" eaLnBrk="0" hangingPunct="0">
              <a:lnSpc>
                <a:spcPct val="85000"/>
              </a:lnSpc>
              <a:tabLst>
                <a:tab pos="-180975" algn="l"/>
                <a:tab pos="457200" algn="l"/>
                <a:tab pos="571500" algn="l"/>
                <a:tab pos="1250950" algn="l"/>
              </a:tabLst>
              <a:defRPr/>
            </a:pPr>
            <a:r>
              <a:rPr lang="uk-UA" sz="1600" b="1" i="1" dirty="0">
                <a:cs typeface="Times New Roman" pitchFamily="18" charset="0"/>
              </a:rPr>
              <a:t>Страховий тариф:  </a:t>
            </a:r>
            <a:r>
              <a:rPr lang="uk-UA" sz="1600" b="1" spc="-60" dirty="0">
                <a:cs typeface="Times New Roman" pitchFamily="18" charset="0"/>
              </a:rPr>
              <a:t>Т</a:t>
            </a:r>
            <a:r>
              <a:rPr lang="uk-UA" sz="1600" b="1" spc="-60" baseline="-25000" dirty="0">
                <a:cs typeface="Times New Roman" pitchFamily="18" charset="0"/>
              </a:rPr>
              <a:t>В </a:t>
            </a:r>
            <a:r>
              <a:rPr lang="uk-UA" sz="1600" b="1" spc="-60" dirty="0">
                <a:cs typeface="Times New Roman" pitchFamily="18" charset="0"/>
              </a:rPr>
              <a:t>=</a:t>
            </a:r>
            <a:r>
              <a:rPr lang="uk-UA" sz="1600" spc="-60" dirty="0">
                <a:cs typeface="Times New Roman" pitchFamily="18" charset="0"/>
              </a:rPr>
              <a:t> 0,80 (</a:t>
            </a:r>
            <a:r>
              <a:rPr lang="uk-UA" sz="1600" spc="-60" dirty="0" err="1">
                <a:cs typeface="Times New Roman" pitchFamily="18" charset="0"/>
              </a:rPr>
              <a:t>Тв</a:t>
            </a:r>
            <a:r>
              <a:rPr lang="uk-UA" sz="1600" spc="-60" baseline="-25000" dirty="0" err="1">
                <a:cs typeface="Times New Roman" pitchFamily="18" charset="0"/>
              </a:rPr>
              <a:t>баз</a:t>
            </a:r>
            <a:r>
              <a:rPr lang="uk-UA" sz="1600" spc="-60" baseline="-25000" dirty="0">
                <a:cs typeface="Times New Roman" pitchFamily="18" charset="0"/>
              </a:rPr>
              <a:t>.</a:t>
            </a:r>
            <a:r>
              <a:rPr lang="uk-UA" sz="1600" spc="-60" dirty="0">
                <a:cs typeface="Times New Roman" pitchFamily="18" charset="0"/>
              </a:rPr>
              <a:t>) х 1,05 (К</a:t>
            </a:r>
            <a:r>
              <a:rPr lang="uk-UA" sz="1600" spc="-60" baseline="-25000" dirty="0">
                <a:cs typeface="Times New Roman" pitchFamily="18" charset="0"/>
              </a:rPr>
              <a:t>1</a:t>
            </a:r>
            <a:r>
              <a:rPr lang="uk-UA" sz="1600" spc="-60" dirty="0">
                <a:cs typeface="Times New Roman" pitchFamily="18" charset="0"/>
              </a:rPr>
              <a:t>) х 0,85 (К</a:t>
            </a:r>
            <a:r>
              <a:rPr lang="uk-UA" sz="1600" spc="-60" baseline="-25000" dirty="0">
                <a:cs typeface="Times New Roman" pitchFamily="18" charset="0"/>
              </a:rPr>
              <a:t>2</a:t>
            </a:r>
            <a:r>
              <a:rPr lang="uk-UA" sz="1600" spc="-60" dirty="0">
                <a:cs typeface="Times New Roman" pitchFamily="18" charset="0"/>
              </a:rPr>
              <a:t>) х </a:t>
            </a:r>
            <a:r>
              <a:rPr lang="en-US" sz="1600" spc="-60" dirty="0">
                <a:cs typeface="Times New Roman" pitchFamily="18" charset="0"/>
              </a:rPr>
              <a:t>0</a:t>
            </a:r>
            <a:r>
              <a:rPr lang="uk-UA" sz="1600" spc="-60" dirty="0">
                <a:cs typeface="Times New Roman" pitchFamily="18" charset="0"/>
              </a:rPr>
              <a:t>,77 (К</a:t>
            </a:r>
            <a:r>
              <a:rPr lang="en-US" sz="1600" spc="-60" baseline="-25000" dirty="0">
                <a:cs typeface="Times New Roman" pitchFamily="18" charset="0"/>
              </a:rPr>
              <a:t>3</a:t>
            </a:r>
            <a:r>
              <a:rPr lang="uk-UA" sz="1600" spc="-60" dirty="0">
                <a:cs typeface="Times New Roman" pitchFamily="18" charset="0"/>
              </a:rPr>
              <a:t>) х 1,00 (К</a:t>
            </a:r>
            <a:r>
              <a:rPr lang="en-US" sz="1600" spc="-60" baseline="-25000" dirty="0">
                <a:cs typeface="Times New Roman" pitchFamily="18" charset="0"/>
              </a:rPr>
              <a:t>4</a:t>
            </a:r>
            <a:r>
              <a:rPr lang="uk-UA" sz="1600" spc="-60" dirty="0">
                <a:cs typeface="Times New Roman" pitchFamily="18" charset="0"/>
              </a:rPr>
              <a:t>) = </a:t>
            </a:r>
            <a:r>
              <a:rPr lang="uk-UA" sz="1600" dirty="0">
                <a:cs typeface="Times New Roman" pitchFamily="18" charset="0"/>
              </a:rPr>
              <a:t>0,5498</a:t>
            </a:r>
            <a:r>
              <a:rPr lang="uk-UA" sz="1600" b="1" dirty="0">
                <a:cs typeface="Times New Roman" pitchFamily="18" charset="0"/>
              </a:rPr>
              <a:t> </a:t>
            </a:r>
            <a:r>
              <a:rPr lang="uk-UA" sz="1600" spc="-60" dirty="0">
                <a:cs typeface="Times New Roman" pitchFamily="18" charset="0"/>
              </a:rPr>
              <a:t> </a:t>
            </a:r>
          </a:p>
          <a:p>
            <a:pPr marL="2238375" indent="-171450" algn="just" eaLnBrk="0" hangingPunct="0">
              <a:lnSpc>
                <a:spcPct val="85000"/>
              </a:lnSpc>
              <a:tabLst>
                <a:tab pos="-180975" algn="l"/>
                <a:tab pos="457200" algn="l"/>
                <a:tab pos="571500" algn="l"/>
                <a:tab pos="1250950" algn="l"/>
              </a:tabLst>
              <a:defRPr/>
            </a:pPr>
            <a:r>
              <a:rPr lang="uk-UA" sz="1600" spc="-60" dirty="0">
                <a:cs typeface="Times New Roman" pitchFamily="18" charset="0"/>
              </a:rPr>
              <a:t>       ≈ </a:t>
            </a:r>
            <a:r>
              <a:rPr lang="uk-UA" sz="1600" b="1" spc="-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0,55 %</a:t>
            </a:r>
            <a:endParaRPr lang="ru-RU" sz="1600" b="1" spc="-60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just" eaLnBrk="0" hangingPunct="0">
              <a:lnSpc>
                <a:spcPct val="85000"/>
              </a:lnSpc>
              <a:tabLst>
                <a:tab pos="-180975" algn="l"/>
                <a:tab pos="457200" algn="l"/>
                <a:tab pos="571500" algn="l"/>
                <a:tab pos="1250950" algn="l"/>
              </a:tabLst>
              <a:defRPr/>
            </a:pPr>
            <a:r>
              <a:rPr lang="uk-UA" sz="1500" b="1" i="1" dirty="0">
                <a:cs typeface="Times New Roman" pitchFamily="18" charset="0"/>
              </a:rPr>
              <a:t>Страховий платіж:</a:t>
            </a:r>
            <a:r>
              <a:rPr lang="uk-UA" sz="1500" dirty="0">
                <a:cs typeface="Times New Roman" pitchFamily="18" charset="0"/>
              </a:rPr>
              <a:t>    </a:t>
            </a:r>
            <a:r>
              <a:rPr lang="uk-UA" sz="1500" b="1" dirty="0">
                <a:cs typeface="Times New Roman" pitchFamily="18" charset="0"/>
              </a:rPr>
              <a:t>СП</a:t>
            </a:r>
            <a:r>
              <a:rPr lang="uk-UA" sz="1500" b="1" baseline="-30000" dirty="0">
                <a:cs typeface="Times New Roman" pitchFamily="18" charset="0"/>
              </a:rPr>
              <a:t>В</a:t>
            </a:r>
            <a:r>
              <a:rPr lang="uk-UA" sz="1500" b="1" dirty="0">
                <a:cs typeface="Times New Roman" pitchFamily="18" charset="0"/>
              </a:rPr>
              <a:t>= 275,00</a:t>
            </a:r>
            <a:r>
              <a:rPr lang="uk-UA" sz="1500" dirty="0">
                <a:cs typeface="Times New Roman" pitchFamily="18" charset="0"/>
              </a:rPr>
              <a:t> грн.</a:t>
            </a:r>
            <a:r>
              <a:rPr lang="uk-UA" sz="1500" b="1" dirty="0">
                <a:cs typeface="Times New Roman" pitchFamily="18" charset="0"/>
              </a:rPr>
              <a:t> </a:t>
            </a:r>
            <a:endParaRPr lang="ru-RU" sz="1500" dirty="0"/>
          </a:p>
          <a:p>
            <a:pPr algn="just" eaLnBrk="0" hangingPunct="0">
              <a:lnSpc>
                <a:spcPct val="85000"/>
              </a:lnSpc>
              <a:tabLst>
                <a:tab pos="-180975" algn="l"/>
                <a:tab pos="457200" algn="l"/>
                <a:tab pos="571500" algn="l"/>
                <a:tab pos="1250950" algn="l"/>
              </a:tabLst>
              <a:defRPr/>
            </a:pPr>
            <a:endParaRPr lang="uk-UA" sz="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just" eaLnBrk="0" hangingPunct="0">
              <a:lnSpc>
                <a:spcPct val="85000"/>
              </a:lnSpc>
              <a:tabLst>
                <a:tab pos="-180975" algn="l"/>
                <a:tab pos="457200" algn="l"/>
                <a:tab pos="571500" algn="l"/>
                <a:tab pos="1250950" algn="l"/>
              </a:tabLst>
              <a:defRPr/>
            </a:pPr>
            <a:r>
              <a:rPr lang="uk-UA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Загальна страхова премія за Договором</a:t>
            </a:r>
            <a:r>
              <a:rPr lang="uk-UA" sz="1500" b="1" dirty="0">
                <a:cs typeface="Times New Roman" pitchFamily="18" charset="0"/>
              </a:rPr>
              <a:t>: СП  = 8 406,44 грн</a:t>
            </a:r>
            <a:r>
              <a:rPr lang="uk-UA" sz="1300" dirty="0">
                <a:cs typeface="Times New Roman" pitchFamily="18" charset="0"/>
              </a:rPr>
              <a:t>. (сплата двома платежами в розстрочку)</a:t>
            </a:r>
            <a:endParaRPr lang="uk-UA" sz="13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AF55635-27C4-473B-ACBD-725B8186D29A}"/>
              </a:ext>
            </a:extLst>
          </p:cNvPr>
          <p:cNvSpPr/>
          <p:nvPr/>
        </p:nvSpPr>
        <p:spPr>
          <a:xfrm>
            <a:off x="0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" y="-19166"/>
            <a:ext cx="9143999" cy="5334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Розрахунок загальної страхової премії за Договором “Оренда-Пакет”</a:t>
            </a:r>
            <a:endParaRPr lang="uk-UA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5E0A2BDB-AC12-4B5C-8176-7DE9C391B707}"/>
              </a:ext>
            </a:extLst>
          </p:cNvPr>
          <p:cNvGrpSpPr/>
          <p:nvPr/>
        </p:nvGrpSpPr>
        <p:grpSpPr>
          <a:xfrm>
            <a:off x="0" y="6750340"/>
            <a:ext cx="9144000" cy="107660"/>
            <a:chOff x="0" y="6741368"/>
            <a:chExt cx="9906000" cy="116632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36113F66-51BF-48CC-B3CF-20241EB6033E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0B21732F-CDE2-4B1A-89EE-AFE34647322B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694DA265-4994-4E23-8AC7-5FCAE7C66894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F4D10178-E20B-4B23-9287-11098DF35A7B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357188" y="6286500"/>
            <a:ext cx="8929687" cy="20716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endParaRPr lang="ru-RU" sz="1300" b="1"/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uk-UA" sz="1300"/>
              <a:t>	</a:t>
            </a:r>
            <a:endParaRPr lang="ru-RU" sz="130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034803"/>
              </p:ext>
            </p:extLst>
          </p:nvPr>
        </p:nvGraphicFramePr>
        <p:xfrm>
          <a:off x="0" y="637448"/>
          <a:ext cx="9144000" cy="6091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5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30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84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2600"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uk-UA" sz="1400" dirty="0"/>
                        <a:t>Зобов'язання</a:t>
                      </a:r>
                      <a:r>
                        <a:rPr lang="uk-UA" sz="1400" baseline="0" dirty="0"/>
                        <a:t> СТРАХУВАЛЬНИКА при настанні страхового випадку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uk-UA" sz="1400" dirty="0"/>
                        <a:t>Зобов'язання</a:t>
                      </a:r>
                      <a:r>
                        <a:rPr lang="uk-UA" sz="1400" baseline="0" dirty="0"/>
                        <a:t> СТРАХОВИКА при настанні страхового випадку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36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Кого необхідно повідомити</a:t>
                      </a:r>
                      <a:endParaRPr lang="ru-RU" sz="14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Строки повідомлення Страхувальником</a:t>
                      </a:r>
                      <a:endParaRPr lang="ru-RU" sz="14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Зобов'язання</a:t>
                      </a:r>
                      <a:endParaRPr lang="ru-RU" sz="14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Строки виконання</a:t>
                      </a:r>
                      <a:endParaRPr lang="ru-RU" sz="14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anchorCtr="1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79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Компетентні органи </a:t>
                      </a:r>
                      <a:r>
                        <a:rPr lang="uk-UA" sz="1200" b="1" kern="1200" dirty="0">
                          <a:solidFill>
                            <a:srgbClr val="B24E9F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en-US" sz="1200" b="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uk-UA" sz="1200" b="1" dirty="0"/>
                        <a:t>не пізніше 24 годин</a:t>
                      </a:r>
                      <a:r>
                        <a:rPr lang="uk-UA" sz="1200" dirty="0"/>
                        <a:t> з часу, коли йому стало відомо про настання випадку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uk-UA" sz="1200" dirty="0"/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uk-UA" sz="1200" dirty="0"/>
                        <a:t>Складання</a:t>
                      </a:r>
                      <a:r>
                        <a:rPr lang="uk-UA" sz="1200" baseline="0" dirty="0"/>
                        <a:t> страхового Акту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uk-UA" sz="1200" b="1" dirty="0"/>
                        <a:t>протягом 10 днів,</a:t>
                      </a:r>
                      <a:r>
                        <a:rPr lang="uk-UA" sz="1200" b="1" baseline="0" dirty="0"/>
                        <a:t> </a:t>
                      </a:r>
                      <a:r>
                        <a:rPr lang="uk-UA" sz="1200" b="0" baseline="0" dirty="0"/>
                        <a:t>з моменту отримання останнього документу</a:t>
                      </a:r>
                      <a:endParaRPr lang="ru-RU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790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/>
                        <a:t>Call-Center </a:t>
                      </a:r>
                      <a:endParaRPr lang="uk-UA" sz="1200" b="1" dirty="0"/>
                    </a:p>
                    <a:p>
                      <a:pPr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/>
                        <a:t>(0-800-500-123)</a:t>
                      </a:r>
                      <a:endParaRPr lang="uk-UA" sz="1200" b="1" dirty="0"/>
                    </a:p>
                    <a:p>
                      <a:pPr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200" b="0" dirty="0"/>
                        <a:t>(щодо застрахованого майна)</a:t>
                      </a:r>
                      <a:endParaRPr lang="en-US" sz="1200" b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uk-UA" sz="1200" b="1" dirty="0"/>
                        <a:t>не пізніше 24 годин</a:t>
                      </a:r>
                      <a:r>
                        <a:rPr lang="uk-UA" sz="1200" dirty="0"/>
                        <a:t> </a:t>
                      </a:r>
                      <a:r>
                        <a:rPr lang="uk-UA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 часу, коли йому стало відомо про настання випадку 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uk-UA" sz="1200" dirty="0"/>
                        <a:t>Виплата страхового відшкодування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uk-UA" sz="1200" b="1" dirty="0"/>
                        <a:t>протягом 10 днів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uk-UA" sz="1200" b="0" dirty="0"/>
                        <a:t>після підписання Страхового Акту</a:t>
                      </a:r>
                      <a:endParaRPr lang="ru-RU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160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dirty="0"/>
                        <a:t>Департамент</a:t>
                      </a:r>
                      <a:r>
                        <a:rPr lang="uk-UA" sz="1200" b="1" baseline="0" dirty="0"/>
                        <a:t> врегулювання збитків (письмово)</a:t>
                      </a:r>
                      <a:endParaRPr lang="ru-RU" sz="1200" b="1" dirty="0"/>
                    </a:p>
                    <a:p>
                      <a:pPr algn="l">
                        <a:lnSpc>
                          <a:spcPct val="80000"/>
                        </a:lnSpc>
                      </a:pPr>
                      <a:endParaRPr lang="ru-RU" sz="12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75000"/>
                        </a:lnSpc>
                      </a:pPr>
                      <a:r>
                        <a:rPr lang="uk-UA" sz="1200" b="1" dirty="0"/>
                        <a:t>не пізніше 2 (двох)</a:t>
                      </a:r>
                      <a:r>
                        <a:rPr lang="uk-UA" sz="1200" b="1" baseline="0" dirty="0"/>
                        <a:t> </a:t>
                      </a:r>
                      <a:r>
                        <a:rPr lang="uk-UA" sz="1200" b="1" dirty="0"/>
                        <a:t>робочих днів </a:t>
                      </a:r>
                      <a:r>
                        <a:rPr lang="uk-UA" sz="1200" b="0" dirty="0"/>
                        <a:t>(не врахову-ючи вихідних</a:t>
                      </a:r>
                      <a:r>
                        <a:rPr lang="uk-UA" sz="1200" b="0" baseline="0" dirty="0"/>
                        <a:t> і святкових)</a:t>
                      </a:r>
                      <a:r>
                        <a:rPr lang="uk-UA" sz="1200" b="0" dirty="0"/>
                        <a:t>, </a:t>
                      </a:r>
                      <a:r>
                        <a:rPr lang="uk-UA" sz="1200" dirty="0"/>
                        <a:t>з моменту, коли йому стало відомо про настання випаду</a:t>
                      </a:r>
                    </a:p>
                    <a:p>
                      <a:pPr marL="0" indent="0" algn="ctr">
                        <a:lnSpc>
                          <a:spcPct val="75000"/>
                        </a:lnSpc>
                      </a:pPr>
                      <a:r>
                        <a:rPr lang="uk-UA" sz="1200" dirty="0"/>
                        <a:t>(в</a:t>
                      </a:r>
                      <a:r>
                        <a:rPr lang="uk-UA" sz="1200" baseline="0" dirty="0"/>
                        <a:t> т.ч. про всі пред'явлені вимоги)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lang="uk-UA" sz="1200" b="1" dirty="0"/>
                        <a:t>або </a:t>
                      </a:r>
                      <a:r>
                        <a:rPr lang="uk-UA" sz="1200" b="0" dirty="0"/>
                        <a:t>прийняття обґрунтованого рішення про</a:t>
                      </a:r>
                      <a:r>
                        <a:rPr lang="uk-UA" sz="1200" b="0" baseline="0" dirty="0"/>
                        <a:t> </a:t>
                      </a:r>
                      <a:r>
                        <a:rPr lang="uk-UA" sz="1200" dirty="0"/>
                        <a:t>Відмову у виплаті</a:t>
                      </a:r>
                      <a:r>
                        <a:rPr lang="uk-UA" sz="1200" baseline="0" dirty="0"/>
                        <a:t> страхового </a:t>
                      </a:r>
                      <a:r>
                        <a:rPr lang="uk-UA" sz="1200" dirty="0"/>
                        <a:t>відшкодування  </a:t>
                      </a:r>
                      <a:r>
                        <a:rPr lang="uk-UA" sz="12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(письмово)</a:t>
                      </a:r>
                      <a:endParaRPr lang="ru-RU" sz="12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uk-UA" sz="1200" b="1" dirty="0"/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uk-UA" sz="1200" b="1" dirty="0"/>
                        <a:t>протягом 10 днів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uk-UA" sz="1200" b="0" dirty="0"/>
                        <a:t>з дати прийняття рішення</a:t>
                      </a:r>
                      <a:r>
                        <a:rPr lang="uk-UA" sz="1200" b="0" baseline="0" dirty="0"/>
                        <a:t> про відмову </a:t>
                      </a:r>
                      <a:endParaRPr lang="ru-RU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1538">
                <a:tc gridSpan="2">
                  <a:txBody>
                    <a:bodyPr/>
                    <a:lstStyle/>
                    <a:p>
                      <a:pPr marL="0" indent="0" algn="just">
                        <a:lnSpc>
                          <a:spcPct val="85000"/>
                        </a:lnSpc>
                        <a:spcBef>
                          <a:spcPts val="0"/>
                        </a:spcBef>
                        <a:buFont typeface="Arial" pitchFamily="34" charset="0"/>
                        <a:buChar char="•"/>
                      </a:pPr>
                      <a:r>
                        <a:rPr lang="uk-UA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До прибуття представників компетентних органів </a:t>
                      </a:r>
                      <a:r>
                        <a:rPr lang="uk-UA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змінювати картину події</a:t>
                      </a:r>
                      <a:r>
                        <a:rPr lang="uk-UA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за винятком дій з рятування людей, майна, тварин або запобігання надзвичайним ситуаціям.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just">
                        <a:lnSpc>
                          <a:spcPct val="85000"/>
                        </a:lnSpc>
                        <a:spcBef>
                          <a:spcPts val="0"/>
                        </a:spcBef>
                        <a:buFont typeface="Arial" pitchFamily="34" charset="0"/>
                        <a:buChar char="•"/>
                      </a:pPr>
                      <a:r>
                        <a:rPr lang="uk-UA" sz="1200" spc="-30" baseline="0" dirty="0"/>
                        <a:t> </a:t>
                      </a:r>
                      <a:r>
                        <a:rPr lang="uk-UA" sz="1200" kern="1200" spc="-2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Вжити </a:t>
                      </a:r>
                      <a:r>
                        <a:rPr lang="uk-UA" sz="1200" b="1" kern="1200" spc="-2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можливих заходів щодо рятування </a:t>
                      </a:r>
                      <a:r>
                        <a:rPr lang="uk-UA" sz="1200" kern="1200" spc="-2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застрахованого майна, запобігання подальшого пошкодження і усунення причин, що сприяють виникненню додаткового збитку, в т.ч. забезпечити </a:t>
                      </a:r>
                      <a:r>
                        <a:rPr lang="uk-UA" sz="1200" b="1" kern="1200" spc="-2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охорону пошкодженого застрахованого майна </a:t>
                      </a:r>
                      <a:r>
                        <a:rPr lang="uk-UA" sz="1200" kern="1200" spc="-2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і виконувати всі інструкції та рекомендації, отримані від Страховика</a:t>
                      </a:r>
                      <a:endParaRPr lang="ru-RU" sz="1200" kern="1200" spc="-2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just">
                        <a:lnSpc>
                          <a:spcPct val="85000"/>
                        </a:lnSpc>
                        <a:spcBef>
                          <a:spcPts val="0"/>
                        </a:spcBef>
                        <a:buFont typeface="Arial" pitchFamily="34" charset="0"/>
                        <a:buChar char="•"/>
                      </a:pPr>
                      <a:r>
                        <a:rPr lang="uk-UA" sz="1200" dirty="0"/>
                        <a:t> Надати на вимогу Страховика </a:t>
                      </a:r>
                      <a:r>
                        <a:rPr lang="uk-UA" sz="1200" b="1" dirty="0"/>
                        <a:t>вільний доступ до документів</a:t>
                      </a:r>
                      <a:r>
                        <a:rPr lang="uk-UA" sz="1200" dirty="0"/>
                        <a:t>, що мають значення для визначення обставин, характеру та розміру збитків при страховому випадку.</a:t>
                      </a:r>
                      <a:endParaRPr lang="ru-RU" sz="1200" dirty="0"/>
                    </a:p>
                    <a:p>
                      <a:pPr marL="0" indent="0" algn="just">
                        <a:lnSpc>
                          <a:spcPct val="85000"/>
                        </a:lnSpc>
                        <a:spcBef>
                          <a:spcPts val="0"/>
                        </a:spcBef>
                        <a:buFont typeface="Arial" pitchFamily="34" charset="0"/>
                        <a:buChar char="•"/>
                      </a:pPr>
                      <a:r>
                        <a:rPr lang="uk-UA" sz="1200" dirty="0"/>
                        <a:t> </a:t>
                      </a:r>
                      <a:r>
                        <a:rPr lang="uk-UA" sz="1200" b="1" dirty="0"/>
                        <a:t>Сповістити</a:t>
                      </a:r>
                      <a:r>
                        <a:rPr lang="uk-UA" sz="1200" dirty="0"/>
                        <a:t> Страховика про всі випадки </a:t>
                      </a:r>
                      <a:r>
                        <a:rPr lang="uk-UA" sz="1200" b="1" dirty="0"/>
                        <a:t>одержання компенсації від винних </a:t>
                      </a:r>
                      <a:r>
                        <a:rPr lang="uk-UA" sz="1200" dirty="0"/>
                        <a:t>(відповідальних) за випадком.</a:t>
                      </a:r>
                      <a:endParaRPr lang="ru-RU" sz="1200" dirty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uk-UA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Не виплачувати відшкодування, не визнавати частково чи повністю вимоги, пред’явлені йому у зв’язку з завданням збитків, а також </a:t>
                      </a:r>
                      <a:r>
                        <a:rPr lang="uk-UA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брати на себе ніяких зобов’язань з врегулювання </a:t>
                      </a:r>
                      <a:r>
                        <a:rPr lang="uk-UA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таких вимог як в судовому, так і в не судовому порядку без письмової згоди на це Страховика.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85000"/>
                        </a:lnSpc>
                      </a:pPr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1848"/>
                          </a:solidFill>
                        </a:rPr>
                        <a:t>Компетентні органи, </a:t>
                      </a:r>
                      <a:r>
                        <a:rPr lang="uk-UA" sz="1200" dirty="0">
                          <a:solidFill>
                            <a:srgbClr val="001848"/>
                          </a:solidFill>
                        </a:rPr>
                        <a:t> в компетенцію яких входить ліквідація наслідків подій, що викликали настання випадку, що може бути визнаним страховим та розслідування причин їх виникнення, а саме:</a:t>
                      </a:r>
                      <a:endParaRPr lang="en-US" sz="1200" dirty="0">
                        <a:solidFill>
                          <a:srgbClr val="001848"/>
                        </a:solidFill>
                      </a:endParaRPr>
                    </a:p>
                    <a:p>
                      <a:pPr algn="l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1" i="1" baseline="0" dirty="0">
                          <a:solidFill>
                            <a:srgbClr val="001848"/>
                          </a:solidFill>
                        </a:rPr>
                        <a:t> </a:t>
                      </a:r>
                      <a:r>
                        <a:rPr lang="uk-UA" sz="1200" b="1" i="1" dirty="0">
                          <a:solidFill>
                            <a:srgbClr val="001848"/>
                          </a:solidFill>
                        </a:rPr>
                        <a:t>За випадками при страхуванні майна:</a:t>
                      </a:r>
                      <a:endParaRPr lang="ru-RU" sz="1200" dirty="0">
                        <a:solidFill>
                          <a:srgbClr val="001848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uk-UA" sz="1200" dirty="0">
                          <a:solidFill>
                            <a:srgbClr val="001848"/>
                          </a:solidFill>
                        </a:rPr>
                        <a:t> За ризиками: Пожежа, Влучення блискавки;</a:t>
                      </a:r>
                      <a:r>
                        <a:rPr lang="uk-UA" sz="1200" baseline="0" dirty="0">
                          <a:solidFill>
                            <a:srgbClr val="001848"/>
                          </a:solidFill>
                        </a:rPr>
                        <a:t>Стихійні явища,  Падіння літальних апаратів  </a:t>
                      </a:r>
                      <a:r>
                        <a:rPr lang="uk-UA" sz="1200" b="1" baseline="0" dirty="0">
                          <a:solidFill>
                            <a:srgbClr val="001848"/>
                          </a:solidFill>
                        </a:rPr>
                        <a:t>- </a:t>
                      </a:r>
                      <a:r>
                        <a:rPr lang="uk-UA" sz="1200" b="1" kern="120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МНС</a:t>
                      </a:r>
                      <a:r>
                        <a:rPr lang="uk-UA" sz="1200" kern="120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000" kern="120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(Міністерство України з питань надзвичайних ситуацій і у справах захисту населення від наслідків Чорнобильської катастрофи);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uk-UA" sz="1200" kern="1200" baseline="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 За ризиком:Вибух – </a:t>
                      </a:r>
                      <a:r>
                        <a:rPr lang="uk-UA" sz="1200" b="1" kern="1200" baseline="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МНС, аварійна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baseline="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 служба газу </a:t>
                      </a:r>
                      <a:r>
                        <a:rPr lang="uk-UA" sz="1200" kern="1200" baseline="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тощо;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uk-UA" sz="1200" kern="1200" baseline="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 За ризиком: Пошкодження водою –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kern="1200" baseline="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200" b="1" kern="1200" baseline="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аварійна служба водопровідних,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baseline="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каналізаційних та теплових мереж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baseline="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(ЖЕК, ОСББ</a:t>
                      </a:r>
                      <a:r>
                        <a:rPr lang="uk-UA" sz="1200" kern="1200" baseline="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000" kern="120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(об'єднання співвласників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kern="120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багатоквартирних будинків)</a:t>
                      </a:r>
                      <a:r>
                        <a:rPr lang="uk-UA" sz="1200" kern="1200" baseline="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baseline="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аварійна служба водоканалу </a:t>
                      </a:r>
                      <a:r>
                        <a:rPr lang="uk-UA" sz="1200" kern="1200" baseline="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тощо;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uk-UA" sz="1200" dirty="0">
                          <a:solidFill>
                            <a:srgbClr val="001848"/>
                          </a:solidFill>
                        </a:rPr>
                        <a:t> За ризиками: ПДТО</a:t>
                      </a:r>
                      <a:r>
                        <a:rPr lang="uk-UA" sz="1200" baseline="0" dirty="0">
                          <a:solidFill>
                            <a:srgbClr val="001848"/>
                          </a:solidFill>
                        </a:rPr>
                        <a:t>  </a:t>
                      </a:r>
                      <a:r>
                        <a:rPr lang="uk-UA" sz="1200" b="1" baseline="0" dirty="0">
                          <a:solidFill>
                            <a:srgbClr val="001848"/>
                          </a:solidFill>
                        </a:rPr>
                        <a:t>- </a:t>
                      </a:r>
                      <a:r>
                        <a:rPr lang="uk-UA" sz="1200" b="1" kern="120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МВС</a:t>
                      </a:r>
                      <a:r>
                        <a:rPr lang="uk-UA" sz="1200" kern="120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000" kern="1200" dirty="0">
                          <a:solidFill>
                            <a:srgbClr val="001848"/>
                          </a:solidFill>
                          <a:latin typeface="+mn-lt"/>
                          <a:ea typeface="+mn-ea"/>
                          <a:cs typeface="+mn-cs"/>
                        </a:rPr>
                        <a:t>(Міністерство внутрішніх справ). </a:t>
                      </a:r>
                      <a:endParaRPr lang="ru-RU" sz="1200" kern="1200" baseline="0" dirty="0">
                        <a:solidFill>
                          <a:srgbClr val="001848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075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6312" y="4869160"/>
            <a:ext cx="16033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3AFFCD4-BBB1-421E-BA7F-F63DF58AD117}"/>
              </a:ext>
            </a:extLst>
          </p:cNvPr>
          <p:cNvSpPr/>
          <p:nvPr/>
        </p:nvSpPr>
        <p:spPr>
          <a:xfrm>
            <a:off x="0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2" y="27030"/>
            <a:ext cx="8715375" cy="407516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uk-UA" sz="2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Дії Страхувальника та Страховика у разі настання страхового випадку</a:t>
            </a:r>
            <a:endParaRPr lang="ru-RU" sz="2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3EE29669-1ECC-4F07-8386-CA8103E1ED0A}"/>
              </a:ext>
            </a:extLst>
          </p:cNvPr>
          <p:cNvGrpSpPr/>
          <p:nvPr/>
        </p:nvGrpSpPr>
        <p:grpSpPr>
          <a:xfrm>
            <a:off x="0" y="6741760"/>
            <a:ext cx="9144000" cy="107660"/>
            <a:chOff x="0" y="6741368"/>
            <a:chExt cx="9906000" cy="116632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51DCDD2F-8035-4563-9088-54A2EE562020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681946D6-582E-4597-A128-74EA6974A6AE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73AAD3FA-E8A6-47C7-BD61-573E458CF14C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57EF9D23-8C5E-42F4-B5CD-1A32184EF1DD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5A20B7A7-0A79-4C0F-BDF6-73055A25E0A9}"/>
              </a:ext>
            </a:extLst>
          </p:cNvPr>
          <p:cNvGrpSpPr/>
          <p:nvPr/>
        </p:nvGrpSpPr>
        <p:grpSpPr>
          <a:xfrm>
            <a:off x="0" y="6739866"/>
            <a:ext cx="9144000" cy="107660"/>
            <a:chOff x="0" y="6486571"/>
            <a:chExt cx="9144000" cy="10766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486571"/>
              <a:ext cx="2268000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267745" y="6486571"/>
              <a:ext cx="2304256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572000" y="6486571"/>
              <a:ext cx="2304256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6876000" y="6486571"/>
              <a:ext cx="2268000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0" y="-9385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215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50927" y="4691910"/>
            <a:ext cx="7979075" cy="842218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6531" indent="-316531">
              <a:spcBef>
                <a:spcPct val="20000"/>
              </a:spcBef>
              <a:buSzPct val="130000"/>
              <a:defRPr/>
            </a:pPr>
            <a:r>
              <a:rPr lang="uk-UA" sz="2215" b="1" i="1" dirty="0">
                <a:cs typeface="Times New Roman" pitchFamily="18" charset="0"/>
              </a:rPr>
              <a:t>Тел.: (044) 277-21-21 </a:t>
            </a:r>
            <a:r>
              <a:rPr lang="uk-UA" sz="738" b="1" i="1" dirty="0">
                <a:cs typeface="Times New Roman" pitchFamily="18" charset="0"/>
              </a:rPr>
              <a:t>(багатоканальний)</a:t>
            </a:r>
          </a:p>
          <a:p>
            <a:pPr marL="316531" indent="-316531">
              <a:spcBef>
                <a:spcPct val="20000"/>
              </a:spcBef>
              <a:buSzPct val="130000"/>
              <a:defRPr/>
            </a:pPr>
            <a:r>
              <a:rPr lang="en-US" sz="2215" b="1" i="1" dirty="0">
                <a:cs typeface="Times New Roman" pitchFamily="18" charset="0"/>
              </a:rPr>
              <a:t>e</a:t>
            </a:r>
            <a:r>
              <a:rPr lang="uk-UA" sz="2215" b="1" i="1" dirty="0">
                <a:cs typeface="Times New Roman" pitchFamily="18" charset="0"/>
              </a:rPr>
              <a:t>-mail: </a:t>
            </a:r>
            <a:r>
              <a:rPr lang="uk-UA" sz="2215" b="1" i="1" dirty="0" err="1">
                <a:cs typeface="Times New Roman" pitchFamily="18" charset="0"/>
              </a:rPr>
              <a:t>info</a:t>
            </a:r>
            <a:r>
              <a:rPr lang="uk-UA" sz="2215" b="1" i="1" dirty="0">
                <a:cs typeface="Times New Roman" pitchFamily="18" charset="0"/>
              </a:rPr>
              <a:t>@</a:t>
            </a:r>
            <a:r>
              <a:rPr lang="uk-UA" sz="2215" b="1" i="1" dirty="0" err="1">
                <a:cs typeface="Times New Roman" pitchFamily="18" charset="0"/>
              </a:rPr>
              <a:t>bbs.com.ua</a:t>
            </a:r>
            <a:r>
              <a:rPr lang="uk-UA" sz="2215" b="1" i="1" dirty="0">
                <a:cs typeface="Times New Roman" pitchFamily="18" charset="0"/>
              </a:rPr>
              <a:t>  </a:t>
            </a:r>
          </a:p>
          <a:p>
            <a:pPr marL="316531" indent="-316531" algn="r">
              <a:spcBef>
                <a:spcPct val="20000"/>
              </a:spcBef>
              <a:buSzPct val="130000"/>
              <a:defRPr/>
            </a:pPr>
            <a:endParaRPr lang="uk-UA" sz="1846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16531" indent="-316531" algn="r">
              <a:spcBef>
                <a:spcPct val="20000"/>
              </a:spcBef>
              <a:buSzPct val="130000"/>
              <a:defRPr/>
            </a:pPr>
            <a:r>
              <a:rPr lang="uk-UA" sz="2215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215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215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3548" y="1055061"/>
            <a:ext cx="2571768" cy="93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253145" y="3231172"/>
            <a:ext cx="5306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>
            <a:extLst>
              <a:ext uri="{FF2B5EF4-FFF2-40B4-BE49-F238E27FC236}">
                <a16:creationId xmlns:a16="http://schemas.microsoft.com/office/drawing/2014/main" id="{30B922FF-C650-4B4F-94F4-8F914C0E21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lum bright="48000" contrast="-41000"/>
            <a:alphaModFix amt="78000"/>
          </a:blip>
          <a:srcRect t="5807"/>
          <a:stretch/>
        </p:blipFill>
        <p:spPr bwMode="auto">
          <a:xfrm>
            <a:off x="0" y="-35682"/>
            <a:ext cx="9144000" cy="7353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9532" y="816678"/>
            <a:ext cx="8424936" cy="5143516"/>
          </a:xfrm>
        </p:spPr>
        <p:txBody>
          <a:bodyPr>
            <a:normAutofit fontScale="92500" lnSpcReduction="10000"/>
          </a:bodyPr>
          <a:lstStyle/>
          <a:p>
            <a:pPr marL="180975" indent="-61913" eaLnBrk="1" hangingPunct="1">
              <a:lnSpc>
                <a:spcPct val="130000"/>
              </a:lnSpc>
              <a:spcBef>
                <a:spcPts val="700"/>
              </a:spcBef>
              <a:spcAft>
                <a:spcPts val="700"/>
              </a:spcAft>
              <a:buFontTx/>
              <a:buNone/>
              <a:defRPr/>
            </a:pPr>
            <a:r>
              <a:rPr lang="uk-UA" sz="2100" dirty="0"/>
              <a:t>1. Методологічна база Програми</a:t>
            </a:r>
          </a:p>
          <a:p>
            <a:pPr marL="180975" indent="-61913" eaLnBrk="1" hangingPunct="1">
              <a:lnSpc>
                <a:spcPct val="130000"/>
              </a:lnSpc>
              <a:spcBef>
                <a:spcPts val="700"/>
              </a:spcBef>
              <a:spcAft>
                <a:spcPts val="700"/>
              </a:spcAft>
              <a:buFontTx/>
              <a:buNone/>
              <a:defRPr/>
            </a:pPr>
            <a:r>
              <a:rPr lang="uk-UA" sz="2100" dirty="0"/>
              <a:t>2. Страхувальник, Вигодонабувач</a:t>
            </a:r>
            <a:endParaRPr lang="ru-RU" sz="2100" dirty="0"/>
          </a:p>
          <a:p>
            <a:pPr marL="180975" indent="-61913" eaLnBrk="1" hangingPunct="1">
              <a:lnSpc>
                <a:spcPct val="130000"/>
              </a:lnSpc>
              <a:spcBef>
                <a:spcPts val="700"/>
              </a:spcBef>
              <a:spcAft>
                <a:spcPts val="700"/>
              </a:spcAft>
              <a:buFontTx/>
              <a:buNone/>
              <a:tabLst>
                <a:tab pos="85725" algn="l"/>
              </a:tabLst>
              <a:defRPr/>
            </a:pPr>
            <a:r>
              <a:rPr lang="uk-UA" sz="2100" dirty="0"/>
              <a:t>3. Технології продажів</a:t>
            </a:r>
          </a:p>
          <a:p>
            <a:pPr marL="180975" indent="-61913" eaLnBrk="1" hangingPunct="1">
              <a:lnSpc>
                <a:spcPct val="130000"/>
              </a:lnSpc>
              <a:spcBef>
                <a:spcPts val="700"/>
              </a:spcBef>
              <a:spcAft>
                <a:spcPts val="700"/>
              </a:spcAft>
              <a:buFontTx/>
              <a:buNone/>
              <a:defRPr/>
            </a:pPr>
            <a:r>
              <a:rPr lang="uk-UA" sz="2100" dirty="0"/>
              <a:t>4. Що можна застрахувати? Два БЛОКИ страхування</a:t>
            </a:r>
            <a:endParaRPr lang="ru-RU" sz="2100" dirty="0"/>
          </a:p>
          <a:p>
            <a:pPr marL="180975" indent="-61913" eaLnBrk="1" hangingPunct="1">
              <a:lnSpc>
                <a:spcPct val="130000"/>
              </a:lnSpc>
              <a:spcBef>
                <a:spcPts val="700"/>
              </a:spcBef>
              <a:spcAft>
                <a:spcPts val="700"/>
              </a:spcAft>
              <a:buFontTx/>
              <a:buNone/>
              <a:defRPr/>
            </a:pPr>
            <a:r>
              <a:rPr lang="uk-UA" sz="2100" dirty="0"/>
              <a:t>5. І БЛОК: Страхування майна</a:t>
            </a:r>
          </a:p>
          <a:p>
            <a:pPr marL="180975" indent="-61913" eaLnBrk="1" hangingPunct="1">
              <a:lnSpc>
                <a:spcPct val="130000"/>
              </a:lnSpc>
              <a:spcBef>
                <a:spcPts val="700"/>
              </a:spcBef>
              <a:spcAft>
                <a:spcPts val="700"/>
              </a:spcAft>
              <a:buFontTx/>
              <a:buNone/>
              <a:tabLst>
                <a:tab pos="266700" algn="l"/>
              </a:tabLst>
              <a:defRPr/>
            </a:pPr>
            <a:r>
              <a:rPr lang="uk-UA" sz="2100" spc="-20" dirty="0"/>
              <a:t>6. ІІ БЛОК: Страхування відповідальності перед третіми особами</a:t>
            </a:r>
          </a:p>
          <a:p>
            <a:pPr marL="180975" indent="-61913" eaLnBrk="1" hangingPunct="1">
              <a:lnSpc>
                <a:spcPct val="130000"/>
              </a:lnSpc>
              <a:spcBef>
                <a:spcPts val="700"/>
              </a:spcBef>
              <a:spcAft>
                <a:spcPts val="700"/>
              </a:spcAft>
              <a:buFontTx/>
              <a:buNone/>
              <a:defRPr/>
            </a:pPr>
            <a:r>
              <a:rPr lang="uk-UA" sz="2100" spc="-10" dirty="0"/>
              <a:t>7. Розрахунок загальної страхової премії за Договором </a:t>
            </a:r>
            <a:r>
              <a:rPr lang="uk-UA" sz="2100" spc="-10" dirty="0" err="1"/>
              <a:t>“Оренда-Пакет”</a:t>
            </a:r>
            <a:endParaRPr lang="uk-UA" sz="2100" spc="-10" dirty="0"/>
          </a:p>
          <a:p>
            <a:pPr marL="119062" indent="0">
              <a:lnSpc>
                <a:spcPct val="130000"/>
              </a:lnSpc>
              <a:spcBef>
                <a:spcPts val="700"/>
              </a:spcBef>
              <a:spcAft>
                <a:spcPts val="700"/>
              </a:spcAft>
              <a:buNone/>
              <a:defRPr/>
            </a:pPr>
            <a:r>
              <a:rPr lang="en-US" sz="2100" spc="-30" dirty="0"/>
              <a:t>8</a:t>
            </a:r>
            <a:r>
              <a:rPr lang="uk-UA" sz="2100" spc="-30" dirty="0"/>
              <a:t>. Дії Страхувальника та Страховика у разі настання страхового випадку</a:t>
            </a:r>
            <a:endParaRPr lang="ru-RU" sz="2000" b="1" spc="-3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9062" indent="0">
              <a:lnSpc>
                <a:spcPct val="130000"/>
              </a:lnSpc>
              <a:spcBef>
                <a:spcPts val="700"/>
              </a:spcBef>
              <a:spcAft>
                <a:spcPts val="700"/>
              </a:spcAft>
              <a:buNone/>
              <a:defRPr/>
            </a:pPr>
            <a:r>
              <a:rPr lang="en-US" sz="2100" dirty="0"/>
              <a:t>9</a:t>
            </a:r>
            <a:r>
              <a:rPr lang="uk-UA" sz="2100" dirty="0"/>
              <a:t>.</a:t>
            </a:r>
            <a:r>
              <a:rPr lang="en-US" sz="2100" dirty="0"/>
              <a:t> </a:t>
            </a:r>
            <a:r>
              <a:rPr lang="uk-UA" sz="2100" dirty="0"/>
              <a:t>Переваги страхування в Страховій компанії «ББС ІНШУРАНС»</a:t>
            </a:r>
            <a:endParaRPr lang="ru-RU" sz="2100" dirty="0"/>
          </a:p>
          <a:p>
            <a:pPr marL="0" indent="0" eaLnBrk="1" hangingPunct="1">
              <a:lnSpc>
                <a:spcPct val="130000"/>
              </a:lnSpc>
              <a:spcBef>
                <a:spcPts val="700"/>
              </a:spcBef>
              <a:spcAft>
                <a:spcPts val="700"/>
              </a:spcAft>
              <a:buFontTx/>
              <a:buNone/>
              <a:defRPr/>
            </a:pPr>
            <a:r>
              <a:rPr lang="uk-UA" sz="2100" dirty="0"/>
              <a:t>1</a:t>
            </a:r>
            <a:r>
              <a:rPr lang="en-US" sz="2100" dirty="0"/>
              <a:t>0</a:t>
            </a:r>
            <a:r>
              <a:rPr lang="uk-UA" sz="2100" dirty="0"/>
              <a:t>. Особливості оформлення типового Договору “Оренда-Пакет”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5DA1B70-6C58-4A58-ADEB-A7D10AFBC870}"/>
              </a:ext>
            </a:extLst>
          </p:cNvPr>
          <p:cNvSpPr/>
          <p:nvPr/>
        </p:nvSpPr>
        <p:spPr>
          <a:xfrm>
            <a:off x="0" y="-35682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5682"/>
            <a:ext cx="9144000" cy="497489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Зміст презентації Програми </a:t>
            </a:r>
            <a:r>
              <a:rPr lang="uk-UA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“Оренда-Пакет”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FC958719-B279-4B40-93DC-F16B55FA8D8B}"/>
              </a:ext>
            </a:extLst>
          </p:cNvPr>
          <p:cNvGrpSpPr/>
          <p:nvPr/>
        </p:nvGrpSpPr>
        <p:grpSpPr>
          <a:xfrm>
            <a:off x="0" y="6741760"/>
            <a:ext cx="9144000" cy="107660"/>
            <a:chOff x="0" y="6741368"/>
            <a:chExt cx="9906000" cy="116632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EFE454D9-C0D1-4C10-B9EA-3CE7224C4FEC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871A753A-5E21-4B11-8C7B-A63D6650F6D9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973E6297-4011-4A3D-9FE0-2FB8B887348A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A68B02A2-D2E6-46B1-AB18-60610BFD3556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4"/>
          <p:cNvSpPr>
            <a:spLocks noChangeArrowheads="1"/>
          </p:cNvSpPr>
          <p:nvPr/>
        </p:nvSpPr>
        <p:spPr bwMode="auto">
          <a:xfrm>
            <a:off x="3131840" y="730976"/>
            <a:ext cx="2665413" cy="139708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5">
                  <a:lumMod val="75000"/>
                </a:schemeClr>
              </a:gs>
              <a:gs pos="50000">
                <a:schemeClr val="bg1"/>
              </a:gs>
              <a:gs pos="100000">
                <a:schemeClr val="accent5">
                  <a:lumMod val="75000"/>
                </a:schemeClr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ctr">
              <a:defRPr/>
            </a:pPr>
            <a:r>
              <a:rPr lang="uk-UA" sz="1600" b="1" dirty="0"/>
              <a:t>Закон України </a:t>
            </a:r>
          </a:p>
          <a:p>
            <a:pPr marL="342900" indent="-342900" algn="ctr">
              <a:defRPr/>
            </a:pPr>
            <a:r>
              <a:rPr lang="uk-UA" sz="1600" b="1" dirty="0"/>
              <a:t>«Про страхування»</a:t>
            </a:r>
            <a:endParaRPr lang="ru-RU" dirty="0"/>
          </a:p>
        </p:txBody>
      </p:sp>
      <p:sp>
        <p:nvSpPr>
          <p:cNvPr id="7" name="AutoShape 34"/>
          <p:cNvSpPr>
            <a:spLocks noChangeArrowheads="1"/>
          </p:cNvSpPr>
          <p:nvPr/>
        </p:nvSpPr>
        <p:spPr bwMode="auto">
          <a:xfrm>
            <a:off x="754459" y="2151177"/>
            <a:ext cx="2665413" cy="156479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5">
                  <a:lumMod val="75000"/>
                </a:schemeClr>
              </a:gs>
              <a:gs pos="50000">
                <a:schemeClr val="bg1"/>
              </a:gs>
              <a:gs pos="100000">
                <a:schemeClr val="accent5">
                  <a:lumMod val="75000"/>
                </a:schemeClr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ctr">
              <a:defRPr/>
            </a:pPr>
            <a:r>
              <a:rPr lang="uk-UA" sz="1600" b="1" dirty="0"/>
              <a:t>Загальні умови </a:t>
            </a:r>
          </a:p>
          <a:p>
            <a:pPr marL="342900" indent="-342900" algn="ctr">
              <a:defRPr/>
            </a:pPr>
            <a:r>
              <a:rPr lang="uk-UA" sz="1600" b="1" dirty="0"/>
              <a:t>страхового продукту </a:t>
            </a:r>
          </a:p>
          <a:p>
            <a:pPr marL="342900" indent="-342900" algn="ctr">
              <a:defRPr/>
            </a:pPr>
            <a:r>
              <a:rPr lang="uk-UA" sz="1600" b="1" dirty="0"/>
              <a:t>«Страхування майна» </a:t>
            </a:r>
            <a:endParaRPr lang="ru-RU" sz="1600" dirty="0"/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5508104" y="2151177"/>
            <a:ext cx="2665412" cy="156479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5">
                  <a:lumMod val="75000"/>
                </a:schemeClr>
              </a:gs>
              <a:gs pos="50000">
                <a:schemeClr val="bg1"/>
              </a:gs>
              <a:gs pos="100000">
                <a:schemeClr val="accent5">
                  <a:lumMod val="75000"/>
                </a:schemeClr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ctr">
              <a:defRPr/>
            </a:pPr>
            <a:r>
              <a:rPr lang="uk-UA" sz="1600" b="1" dirty="0"/>
              <a:t>Загальні умови </a:t>
            </a:r>
          </a:p>
          <a:p>
            <a:pPr marL="342900" indent="-342900" algn="ctr">
              <a:defRPr/>
            </a:pPr>
            <a:r>
              <a:rPr lang="uk-UA" sz="1600" b="1" dirty="0"/>
              <a:t>страхового продукту</a:t>
            </a:r>
            <a:endParaRPr lang="ru-RU" sz="1600" b="1" dirty="0"/>
          </a:p>
          <a:p>
            <a:pPr marL="342900" indent="-342900" algn="ctr">
              <a:defRPr/>
            </a:pPr>
            <a:r>
              <a:rPr lang="ru-RU" sz="1600" b="1" dirty="0"/>
              <a:t>«Страхування </a:t>
            </a:r>
          </a:p>
          <a:p>
            <a:pPr marL="342900" indent="-342900" algn="ctr">
              <a:defRPr/>
            </a:pPr>
            <a:r>
              <a:rPr lang="uk-UA" sz="1600" b="1" dirty="0"/>
              <a:t>відповідальності</a:t>
            </a:r>
          </a:p>
          <a:p>
            <a:pPr marL="342900" indent="-342900" algn="ctr">
              <a:defRPr/>
            </a:pPr>
            <a:r>
              <a:rPr lang="ru-RU" sz="1600" b="1" dirty="0"/>
              <a:t>перед </a:t>
            </a:r>
            <a:r>
              <a:rPr lang="uk-UA" sz="1600" b="1" dirty="0"/>
              <a:t>третіми</a:t>
            </a:r>
            <a:r>
              <a:rPr lang="ru-RU" sz="1600" b="1" dirty="0"/>
              <a:t> особами»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10D33941-B5C3-40F9-BD99-120B1A9F8880}"/>
              </a:ext>
            </a:extLst>
          </p:cNvPr>
          <p:cNvSpPr/>
          <p:nvPr/>
        </p:nvSpPr>
        <p:spPr>
          <a:xfrm>
            <a:off x="0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0" y="30909"/>
            <a:ext cx="9144000" cy="448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uk-UA" sz="31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Методологічна база Програми</a:t>
            </a:r>
            <a:endParaRPr kumimoji="0" lang="ru-RU" sz="31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E6DF66F8-8D38-41F7-8D16-EF7317603299}"/>
              </a:ext>
            </a:extLst>
          </p:cNvPr>
          <p:cNvGrpSpPr/>
          <p:nvPr/>
        </p:nvGrpSpPr>
        <p:grpSpPr>
          <a:xfrm>
            <a:off x="0" y="6750340"/>
            <a:ext cx="9144000" cy="107660"/>
            <a:chOff x="0" y="6741368"/>
            <a:chExt cx="9906000" cy="116632"/>
          </a:xfrm>
        </p:grpSpPr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35ACA950-F7C1-418F-A785-933FB9851DC5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AFACAB53-F69A-4D46-9B3B-4100EB29E638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94CB672A-0266-4BD6-BF93-DBEE5C192C7F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DDB08BE9-E626-4464-AD1D-09FC36A0D039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AutoShape 34">
            <a:extLst>
              <a:ext uri="{FF2B5EF4-FFF2-40B4-BE49-F238E27FC236}">
                <a16:creationId xmlns:a16="http://schemas.microsoft.com/office/drawing/2014/main" id="{855392C2-7CB1-42D8-9B56-F1DF96CA32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6170" y="3879045"/>
            <a:ext cx="3811660" cy="12355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5">
                  <a:lumMod val="75000"/>
                </a:schemeClr>
              </a:gs>
              <a:gs pos="50000">
                <a:schemeClr val="bg1"/>
              </a:gs>
              <a:gs pos="100000">
                <a:schemeClr val="accent5">
                  <a:lumMod val="75000"/>
                </a:schemeClr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ctr">
              <a:defRPr/>
            </a:pPr>
            <a:r>
              <a:rPr lang="uk-UA" sz="1600" b="1" dirty="0"/>
              <a:t>Інформаційний документ </a:t>
            </a:r>
          </a:p>
          <a:p>
            <a:pPr marL="342900" indent="-342900" algn="ctr">
              <a:defRPr/>
            </a:pPr>
            <a:r>
              <a:rPr lang="uk-UA" sz="1600" b="1" dirty="0"/>
              <a:t>про стандартний страховий продукт </a:t>
            </a:r>
          </a:p>
          <a:p>
            <a:pPr marL="342900" indent="-342900" algn="ctr">
              <a:defRPr/>
            </a:pPr>
            <a:r>
              <a:rPr lang="uk-UA" sz="1600" b="1" dirty="0"/>
              <a:t>«Страхування майна та відповідальності» </a:t>
            </a:r>
            <a:endParaRPr lang="ru-RU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Прямоугольник 102"/>
          <p:cNvSpPr/>
          <p:nvPr/>
        </p:nvSpPr>
        <p:spPr>
          <a:xfrm>
            <a:off x="428596" y="2928934"/>
            <a:ext cx="26321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200" dirty="0"/>
          </a:p>
        </p:txBody>
      </p:sp>
      <p:pic>
        <p:nvPicPr>
          <p:cNvPr id="3076" name="Picture 4" descr="http://us.123rf.com/400wm/400/400/nyul/nyul0710/nyul071000006/18096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643314"/>
            <a:ext cx="2889626" cy="2000264"/>
          </a:xfrm>
          <a:prstGeom prst="rect">
            <a:avLst/>
          </a:prstGeom>
          <a:noFill/>
        </p:spPr>
      </p:pic>
      <p:pic>
        <p:nvPicPr>
          <p:cNvPr id="3078" name="Picture 6" descr="http://us.123rf.com/400wm/400/400/fedels/fedels0908/fedels090800037/5353536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736"/>
            <a:ext cx="2889628" cy="2000264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000364" y="1285860"/>
            <a:ext cx="600079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tabLst>
                <a:tab pos="3781425" algn="l"/>
              </a:tabLst>
            </a:pPr>
            <a:r>
              <a:rPr lang="uk-UA" sz="2000" b="1" i="1" spc="-20" dirty="0">
                <a:solidFill>
                  <a:srgbClr val="C00000"/>
                </a:solidFill>
              </a:rPr>
              <a:t>Страхувальники</a:t>
            </a:r>
            <a:r>
              <a:rPr lang="uk-UA" sz="2000" b="1" i="1" spc="-2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000" spc="-20" dirty="0"/>
              <a:t>– юридичні та фізичні особи </a:t>
            </a:r>
            <a:r>
              <a:rPr lang="uk-UA" sz="2000" b="1" i="1" spc="-20" dirty="0"/>
              <a:t>орендарі</a:t>
            </a:r>
            <a:r>
              <a:rPr lang="uk-UA" sz="2000" spc="-20" dirty="0"/>
              <a:t> (наймачі) орендованого приміщення (будівлі, споруди), яке перебуває у законному </a:t>
            </a:r>
            <a:r>
              <a:rPr lang="uk-UA" sz="2000" spc="-30" dirty="0"/>
              <a:t>користуванні</a:t>
            </a:r>
            <a:r>
              <a:rPr lang="uk-UA" sz="800" spc="-30" dirty="0"/>
              <a:t> </a:t>
            </a:r>
            <a:r>
              <a:rPr lang="uk-UA" sz="2000" spc="-30" dirty="0"/>
              <a:t>на</a:t>
            </a:r>
            <a:r>
              <a:rPr lang="uk-UA" sz="800" spc="-30" dirty="0"/>
              <a:t> </a:t>
            </a:r>
            <a:r>
              <a:rPr lang="uk-UA" sz="2000" spc="-30" dirty="0"/>
              <a:t>підставі</a:t>
            </a:r>
            <a:r>
              <a:rPr lang="uk-UA" sz="800" spc="-30" dirty="0"/>
              <a:t> </a:t>
            </a:r>
            <a:r>
              <a:rPr lang="uk-UA" sz="2000" spc="-30" dirty="0"/>
              <a:t>укладеного договору оренди.</a:t>
            </a:r>
            <a:endParaRPr lang="ru-RU" sz="2000" spc="-3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2844" y="685205"/>
            <a:ext cx="8858312" cy="377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3781425" algn="l"/>
              </a:tabLst>
            </a:pPr>
            <a:r>
              <a:rPr lang="uk-UA" sz="1850" b="1" i="1" spc="-10" dirty="0">
                <a:solidFill>
                  <a:srgbClr val="C00000"/>
                </a:solidFill>
                <a:latin typeface="Calibri" pitchFamily="34" charset="0"/>
                <a:ea typeface="MS Mincho" pitchFamily="49" charset="-128"/>
              </a:rPr>
              <a:t>Програма «Оренда-Пакет» застосовується при страхуванні орендованого майна.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3000364" y="2357430"/>
            <a:ext cx="6000792" cy="353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3781425" algn="l"/>
              </a:tabLst>
            </a:pPr>
            <a:r>
              <a:rPr lang="uk-UA" sz="2000" b="1" i="1" dirty="0">
                <a:solidFill>
                  <a:srgbClr val="C00000"/>
                </a:solidFill>
              </a:rPr>
              <a:t>Вигодонабувачі</a:t>
            </a: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000" dirty="0"/>
              <a:t>– юридичні та фізичні особи </a:t>
            </a:r>
            <a:r>
              <a:rPr lang="uk-UA" sz="2000" b="1" i="1" spc="-20" dirty="0"/>
              <a:t>орендодавці</a:t>
            </a:r>
            <a:r>
              <a:rPr lang="uk-UA" sz="2000" spc="-20" dirty="0"/>
              <a:t> (власники) орендованого приміщення (будівлі, споруди) або будь-яка особа, якій надано повноваження страхувати і </a:t>
            </a:r>
            <a:r>
              <a:rPr lang="uk-UA" sz="2000" spc="-30" dirty="0"/>
              <a:t>отримувати страхове відшкодування власником майна, шляхом оформлення відповідної довіреності. </a:t>
            </a:r>
          </a:p>
          <a:p>
            <a:pPr algn="just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tabLst>
                <a:tab pos="3781425" algn="l"/>
              </a:tabLst>
            </a:pPr>
            <a:endParaRPr lang="uk-UA" sz="500" dirty="0"/>
          </a:p>
          <a:p>
            <a:pPr algn="just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tabLst>
                <a:tab pos="3781425" algn="l"/>
              </a:tabLst>
            </a:pPr>
            <a:r>
              <a:rPr lang="uk-UA" dirty="0"/>
              <a:t>В разі настання страхового випадку орендодавець </a:t>
            </a:r>
            <a:r>
              <a:rPr lang="uk-UA" b="1" i="1" dirty="0"/>
              <a:t>має право відмовитися </a:t>
            </a:r>
            <a:r>
              <a:rPr lang="uk-UA" dirty="0"/>
              <a:t>від отримання страхового </a:t>
            </a:r>
            <a:r>
              <a:rPr lang="uk-UA" b="1" i="1" dirty="0"/>
              <a:t>відшкодування на користь </a:t>
            </a:r>
            <a:r>
              <a:rPr lang="uk-UA" b="1" i="1" spc="-30" dirty="0"/>
              <a:t>Страхувальника </a:t>
            </a:r>
            <a:r>
              <a:rPr lang="uk-UA" spc="-30" dirty="0"/>
              <a:t>за умови прийняття Страхувальником на себе оформленого належним чином зобов‘язання привести орендоване майно до первинного стану, у межах фактичних витрат на відновлювальні роботи.</a:t>
            </a:r>
          </a:p>
          <a:p>
            <a:pPr algn="just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tabLst>
                <a:tab pos="3781425" algn="l"/>
              </a:tabLst>
            </a:pPr>
            <a:endParaRPr lang="uk-UA" sz="500" spc="-3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42844" y="5857892"/>
            <a:ext cx="8858312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tabLst>
                <a:tab pos="3781425" algn="l"/>
              </a:tabLst>
            </a:pPr>
            <a:r>
              <a:rPr lang="uk-UA" b="1" spc="50" dirty="0">
                <a:solidFill>
                  <a:srgbClr val="FF0000"/>
                </a:solidFill>
              </a:rPr>
              <a:t>При страхуванні цивільної відповідальності перед третіми особами Вигодонабувачами  є  </a:t>
            </a:r>
            <a:r>
              <a:rPr lang="uk-UA" b="1" i="1" u="sng" spc="50" dirty="0">
                <a:solidFill>
                  <a:srgbClr val="FF0000"/>
                </a:solidFill>
              </a:rPr>
              <a:t>треті  особи</a:t>
            </a:r>
            <a:r>
              <a:rPr lang="uk-UA" b="1" i="1" spc="50" dirty="0">
                <a:solidFill>
                  <a:srgbClr val="FF0000"/>
                </a:solidFill>
              </a:rPr>
              <a:t>,  </a:t>
            </a:r>
            <a:r>
              <a:rPr lang="uk-UA" b="1" spc="50" dirty="0">
                <a:solidFill>
                  <a:srgbClr val="FF0000"/>
                </a:solidFill>
              </a:rPr>
              <a:t>яким  завдано  шкоду.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681F626-1D34-46D5-8748-5B127BC974FB}"/>
              </a:ext>
            </a:extLst>
          </p:cNvPr>
          <p:cNvSpPr/>
          <p:nvPr/>
        </p:nvSpPr>
        <p:spPr>
          <a:xfrm>
            <a:off x="0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57054"/>
            <a:ext cx="9144000" cy="34112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Страхувальник, Вигодонабувач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503193E8-F2F7-4B8E-BF50-9C34408F2514}"/>
              </a:ext>
            </a:extLst>
          </p:cNvPr>
          <p:cNvGrpSpPr/>
          <p:nvPr/>
        </p:nvGrpSpPr>
        <p:grpSpPr>
          <a:xfrm>
            <a:off x="0" y="6741760"/>
            <a:ext cx="9144000" cy="107660"/>
            <a:chOff x="0" y="6741368"/>
            <a:chExt cx="9906000" cy="116632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A2C611A0-1A98-479D-BBD2-44F6F7CA1FE5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C7594904-505F-4A7A-97C4-22B7B5428714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96248CD5-45B8-4E58-B950-23C3F430D026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DE15A16C-C2AA-4234-8C78-8509B99AC452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97503" y="509481"/>
            <a:ext cx="8715436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90000"/>
              </a:lnSpc>
            </a:pPr>
            <a:r>
              <a:rPr lang="uk-UA" sz="1600" b="1" dirty="0"/>
              <a:t>Предметом Договору </a:t>
            </a:r>
            <a:r>
              <a:rPr lang="uk-UA" sz="1600" dirty="0"/>
              <a:t>є </a:t>
            </a:r>
            <a:r>
              <a:rPr lang="ru-RU" sz="1600" dirty="0"/>
              <a:t>передача </a:t>
            </a:r>
            <a:r>
              <a:rPr lang="ru-RU" sz="1600" dirty="0" err="1"/>
              <a:t>Страхувальником</a:t>
            </a:r>
            <a:r>
              <a:rPr lang="ru-RU" sz="1600" dirty="0"/>
              <a:t> за плату </a:t>
            </a:r>
            <a:r>
              <a:rPr lang="ru-RU" sz="1600" dirty="0" err="1"/>
              <a:t>ризику</a:t>
            </a:r>
            <a:r>
              <a:rPr lang="ru-RU" sz="1600" dirty="0"/>
              <a:t>, </a:t>
            </a:r>
            <a:r>
              <a:rPr lang="ru-RU" sz="1600" dirty="0" err="1"/>
              <a:t>пов’язаного</a:t>
            </a:r>
            <a:r>
              <a:rPr lang="ru-RU" sz="1600" dirty="0"/>
              <a:t> з </a:t>
            </a:r>
            <a:r>
              <a:rPr lang="ru-RU" sz="1600" dirty="0" err="1"/>
              <a:t>об’єктом</a:t>
            </a:r>
            <a:r>
              <a:rPr lang="ru-RU" sz="1600" dirty="0"/>
              <a:t> страхування, Страховику на </a:t>
            </a:r>
            <a:r>
              <a:rPr lang="ru-RU" sz="1600" dirty="0" err="1"/>
              <a:t>умовах</a:t>
            </a:r>
            <a:r>
              <a:rPr lang="ru-RU" sz="1600" dirty="0"/>
              <a:t>, </a:t>
            </a:r>
            <a:r>
              <a:rPr lang="ru-RU" sz="1600" dirty="0" err="1"/>
              <a:t>визначених</a:t>
            </a:r>
            <a:r>
              <a:rPr lang="ru-RU" sz="1600" dirty="0"/>
              <a:t> Договором Страхування</a:t>
            </a:r>
            <a:endParaRPr lang="uk-UA" sz="1000" dirty="0"/>
          </a:p>
        </p:txBody>
      </p:sp>
      <p:sp>
        <p:nvSpPr>
          <p:cNvPr id="15" name="AutoShape 34"/>
          <p:cNvSpPr>
            <a:spLocks noChangeArrowheads="1"/>
          </p:cNvSpPr>
          <p:nvPr/>
        </p:nvSpPr>
        <p:spPr bwMode="auto">
          <a:xfrm>
            <a:off x="197503" y="1370851"/>
            <a:ext cx="4071966" cy="157163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ctr">
              <a:defRPr/>
            </a:pPr>
            <a:endParaRPr lang="uk-UA" sz="800" b="1" dirty="0"/>
          </a:p>
          <a:p>
            <a:pPr marL="342900" indent="-342900" algn="ctr">
              <a:defRPr/>
            </a:pPr>
            <a:r>
              <a:rPr lang="uk-UA" sz="2000" b="1" dirty="0"/>
              <a:t>І БЛОК: </a:t>
            </a:r>
          </a:p>
          <a:p>
            <a:pPr marL="342900" indent="-342900" algn="ctr">
              <a:defRPr/>
            </a:pPr>
            <a:r>
              <a:rPr lang="uk-UA" sz="2000" b="1" dirty="0"/>
              <a:t>СТРАХУВАННЯ МАЙНА</a:t>
            </a:r>
          </a:p>
          <a:p>
            <a:pPr marL="342900" indent="-342900" algn="ctr">
              <a:defRPr/>
            </a:pPr>
            <a:endParaRPr lang="uk-UA" sz="700" b="1" dirty="0"/>
          </a:p>
          <a:p>
            <a:pPr marL="342900" indent="-342900" algn="ctr">
              <a:defRPr/>
            </a:pPr>
            <a:r>
              <a:rPr lang="uk-UA" sz="2000" b="1" dirty="0"/>
              <a:t>(приміщення, будівлі, споруди)</a:t>
            </a:r>
          </a:p>
          <a:p>
            <a:pPr marL="342900" indent="-342900" algn="ctr">
              <a:defRPr/>
            </a:pPr>
            <a:endParaRPr lang="ru-RU" sz="1200" b="1" dirty="0"/>
          </a:p>
        </p:txBody>
      </p:sp>
      <p:sp>
        <p:nvSpPr>
          <p:cNvPr id="28" name="Плюс 27"/>
          <p:cNvSpPr/>
          <p:nvPr/>
        </p:nvSpPr>
        <p:spPr bwMode="auto">
          <a:xfrm>
            <a:off x="4303029" y="1839571"/>
            <a:ext cx="571504" cy="500066"/>
          </a:xfrm>
          <a:prstGeom prst="mathPlus">
            <a:avLst>
              <a:gd name="adj1" fmla="val 16078"/>
            </a:avLst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AutoShape 34"/>
          <p:cNvSpPr>
            <a:spLocks noChangeArrowheads="1"/>
          </p:cNvSpPr>
          <p:nvPr/>
        </p:nvSpPr>
        <p:spPr bwMode="auto">
          <a:xfrm>
            <a:off x="197503" y="3030405"/>
            <a:ext cx="4071966" cy="1506202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/>
          <a:lstStyle/>
          <a:p>
            <a:pPr marL="1588" indent="-1588" algn="just">
              <a:lnSpc>
                <a:spcPct val="120000"/>
              </a:lnSpc>
              <a:defRPr/>
            </a:pPr>
            <a:r>
              <a:rPr lang="uk-UA" sz="2000" b="1" dirty="0"/>
              <a:t>в тому числі внутрішнє / зовнішнє оздоблення та/або внутрішнє/зовнішнє обладнання</a:t>
            </a:r>
          </a:p>
        </p:txBody>
      </p:sp>
      <p:sp>
        <p:nvSpPr>
          <p:cNvPr id="19" name="AutoShape 34"/>
          <p:cNvSpPr>
            <a:spLocks noChangeArrowheads="1"/>
          </p:cNvSpPr>
          <p:nvPr/>
        </p:nvSpPr>
        <p:spPr bwMode="auto">
          <a:xfrm>
            <a:off x="4874533" y="1375224"/>
            <a:ext cx="4000528" cy="157163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ctr">
              <a:defRPr/>
            </a:pPr>
            <a:r>
              <a:rPr lang="uk-UA" sz="2000" b="1" dirty="0"/>
              <a:t>ІІ БЛОК: </a:t>
            </a:r>
          </a:p>
          <a:p>
            <a:pPr marL="342900" indent="-342900" algn="ctr">
              <a:defRPr/>
            </a:pPr>
            <a:r>
              <a:rPr lang="uk-UA" sz="2000" b="1" dirty="0"/>
              <a:t>СТРАХУВАННЯ </a:t>
            </a:r>
          </a:p>
          <a:p>
            <a:pPr marL="342900" indent="-342900" algn="ctr">
              <a:defRPr/>
            </a:pPr>
            <a:r>
              <a:rPr lang="uk-UA" sz="2000" b="1" dirty="0"/>
              <a:t>ВІДПОВІДАЛЬНОСТІ</a:t>
            </a:r>
          </a:p>
          <a:p>
            <a:pPr marL="342900" indent="-342900" algn="ctr">
              <a:defRPr/>
            </a:pPr>
            <a:r>
              <a:rPr lang="uk-UA" sz="700" b="1" dirty="0"/>
              <a:t> </a:t>
            </a:r>
          </a:p>
          <a:p>
            <a:pPr marL="342900" indent="-342900" algn="ctr">
              <a:defRPr/>
            </a:pPr>
            <a:r>
              <a:rPr lang="uk-UA" sz="2000" b="1" dirty="0"/>
              <a:t>перед третіми особами</a:t>
            </a:r>
            <a:endParaRPr lang="ru-RU" sz="1200" b="1" dirty="0"/>
          </a:p>
        </p:txBody>
      </p:sp>
      <p:sp>
        <p:nvSpPr>
          <p:cNvPr id="24" name="AutoShape 34"/>
          <p:cNvSpPr>
            <a:spLocks noChangeArrowheads="1"/>
          </p:cNvSpPr>
          <p:nvPr/>
        </p:nvSpPr>
        <p:spPr bwMode="auto">
          <a:xfrm>
            <a:off x="4942995" y="3042151"/>
            <a:ext cx="4000528" cy="1755001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/>
          <a:lstStyle/>
          <a:p>
            <a:pPr marL="9525" indent="-9525" algn="just">
              <a:defRPr/>
            </a:pPr>
            <a:r>
              <a:rPr lang="uk-UA" b="1" spc="-20" dirty="0"/>
              <a:t>відшкодування  наслід</a:t>
            </a:r>
            <a:r>
              <a:rPr lang="uk-UA" b="1" dirty="0"/>
              <a:t>ків можливої шкоди  внаслідок порушень  Страхувальником правил </a:t>
            </a:r>
            <a:r>
              <a:rPr lang="uk-UA" b="1" spc="-40" dirty="0"/>
              <a:t>пожежної безпеки до виконання </a:t>
            </a:r>
            <a:r>
              <a:rPr lang="uk-UA" b="1" dirty="0"/>
              <a:t>запланованих заходів щодо усунення таких порушень</a:t>
            </a:r>
          </a:p>
        </p:txBody>
      </p:sp>
      <p:sp>
        <p:nvSpPr>
          <p:cNvPr id="29" name="Стрелка вниз 28"/>
          <p:cNvSpPr/>
          <p:nvPr/>
        </p:nvSpPr>
        <p:spPr bwMode="auto">
          <a:xfrm>
            <a:off x="4739279" y="2588040"/>
            <a:ext cx="530085" cy="607223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6229514"/>
            <a:ext cx="8640960" cy="448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</a:pPr>
            <a:r>
              <a:rPr lang="uk-UA" sz="1600" b="1" i="1" spc="-5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МАЙНО та ВІДПОВІДАЛЬНІСТЬ вважаються застрахованими за адресою зазначеною в Договорі страхування як </a:t>
            </a:r>
            <a:r>
              <a:rPr lang="uk-UA" sz="1600" b="1" i="1" u="sng" spc="-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місце страхування</a:t>
            </a:r>
            <a:endParaRPr lang="ru-RU" sz="1600" u="sng" spc="-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6FC3E98-4B28-42E7-8DA7-5C906FCD8BC7}"/>
              </a:ext>
            </a:extLst>
          </p:cNvPr>
          <p:cNvSpPr/>
          <p:nvPr/>
        </p:nvSpPr>
        <p:spPr>
          <a:xfrm>
            <a:off x="0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38709"/>
            <a:ext cx="9144000" cy="384158"/>
          </a:xfrm>
        </p:spPr>
        <p:txBody>
          <a:bodyPr>
            <a:normAutofit fontScale="90000"/>
          </a:bodyPr>
          <a:lstStyle/>
          <a:p>
            <a:pPr algn="r"/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 підлягає страхуванню? </a:t>
            </a:r>
            <a:r>
              <a:rPr lang="uk-UA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Договору страхування 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трелка вниз 19">
            <a:extLst>
              <a:ext uri="{FF2B5EF4-FFF2-40B4-BE49-F238E27FC236}">
                <a16:creationId xmlns:a16="http://schemas.microsoft.com/office/drawing/2014/main" id="{6A1736C1-3471-4FE9-8858-7EF6359BC46A}"/>
              </a:ext>
            </a:extLst>
          </p:cNvPr>
          <p:cNvSpPr/>
          <p:nvPr/>
        </p:nvSpPr>
        <p:spPr bwMode="auto">
          <a:xfrm>
            <a:off x="3934119" y="2588498"/>
            <a:ext cx="530086" cy="632641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03BCFB52-22AE-4EBD-9460-ECAADE969374}"/>
              </a:ext>
            </a:extLst>
          </p:cNvPr>
          <p:cNvGrpSpPr/>
          <p:nvPr/>
        </p:nvGrpSpPr>
        <p:grpSpPr>
          <a:xfrm>
            <a:off x="0" y="6741760"/>
            <a:ext cx="9144000" cy="107660"/>
            <a:chOff x="0" y="6741368"/>
            <a:chExt cx="9906000" cy="116632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A22A1F22-DA39-4F2A-AD07-F903F82B2FEF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B43CD729-E0FF-402A-B1CC-D5282BAC2C25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DD742E02-5D96-452E-98C0-9E59D25A05F1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EC55945A-5C8C-4447-B436-BBABB0E41C8A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A39A831-00A2-4234-8EDC-1AAA453F8358}"/>
              </a:ext>
            </a:extLst>
          </p:cNvPr>
          <p:cNvSpPr txBox="1"/>
          <p:nvPr/>
        </p:nvSpPr>
        <p:spPr>
          <a:xfrm>
            <a:off x="183413" y="1010264"/>
            <a:ext cx="87090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 err="1">
                <a:solidFill>
                  <a:srgbClr val="C00000"/>
                </a:solidFill>
              </a:rPr>
              <a:t>Програма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передбачає</a:t>
            </a:r>
            <a:r>
              <a:rPr lang="ru-RU" dirty="0">
                <a:solidFill>
                  <a:srgbClr val="C00000"/>
                </a:solidFill>
              </a:rPr>
              <a:t> страхування за І БЛОКОМ та ІІ БЛОКОМ  як </a:t>
            </a:r>
            <a:r>
              <a:rPr lang="ru-RU" dirty="0" err="1">
                <a:solidFill>
                  <a:srgbClr val="C00000"/>
                </a:solidFill>
              </a:rPr>
              <a:t>окремо</a:t>
            </a:r>
            <a:r>
              <a:rPr lang="ru-RU" dirty="0">
                <a:solidFill>
                  <a:srgbClr val="C00000"/>
                </a:solidFill>
              </a:rPr>
              <a:t>, так і разом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FDFB970-EA37-4A16-8EE3-15251A9E9442}"/>
              </a:ext>
            </a:extLst>
          </p:cNvPr>
          <p:cNvSpPr txBox="1"/>
          <p:nvPr/>
        </p:nvSpPr>
        <p:spPr>
          <a:xfrm>
            <a:off x="211432" y="4738265"/>
            <a:ext cx="438858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Об’єктом страхування </a:t>
            </a:r>
            <a:r>
              <a:rPr lang="ru-RU" sz="1600" dirty="0"/>
              <a:t>є </a:t>
            </a:r>
            <a:r>
              <a:rPr lang="ru-RU" sz="1600" dirty="0" err="1"/>
              <a:t>майно</a:t>
            </a:r>
            <a:r>
              <a:rPr lang="ru-RU" sz="1600" dirty="0"/>
              <a:t> </a:t>
            </a:r>
            <a:r>
              <a:rPr lang="ru-RU" sz="1600" dirty="0" err="1"/>
              <a:t>Страхувальника</a:t>
            </a:r>
            <a:r>
              <a:rPr lang="ru-RU" sz="1600" dirty="0"/>
              <a:t> на </a:t>
            </a:r>
            <a:r>
              <a:rPr lang="ru-RU" sz="1600" dirty="0" err="1"/>
              <a:t>праві</a:t>
            </a:r>
            <a:r>
              <a:rPr lang="ru-RU" sz="1600" dirty="0"/>
              <a:t> </a:t>
            </a:r>
            <a:r>
              <a:rPr lang="ru-RU" sz="1600" dirty="0" err="1"/>
              <a:t>володіння</a:t>
            </a:r>
            <a:r>
              <a:rPr lang="ru-RU" sz="1600" dirty="0"/>
              <a:t>, </a:t>
            </a:r>
            <a:r>
              <a:rPr lang="ru-RU" sz="1600" dirty="0" err="1"/>
              <a:t>користування</a:t>
            </a:r>
            <a:r>
              <a:rPr lang="ru-RU" sz="1600" dirty="0"/>
              <a:t> і </a:t>
            </a:r>
            <a:r>
              <a:rPr lang="ru-RU" sz="1600" dirty="0" err="1"/>
              <a:t>розпорядження</a:t>
            </a:r>
            <a:r>
              <a:rPr lang="ru-RU" sz="1600" dirty="0"/>
              <a:t> </a:t>
            </a:r>
            <a:r>
              <a:rPr lang="ru-RU" sz="1600" dirty="0" err="1"/>
              <a:t>цим</a:t>
            </a:r>
            <a:r>
              <a:rPr lang="ru-RU" sz="1600" dirty="0"/>
              <a:t> </a:t>
            </a:r>
            <a:r>
              <a:rPr lang="ru-RU" sz="1600" dirty="0" err="1"/>
              <a:t>майном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можливі</a:t>
            </a:r>
            <a:r>
              <a:rPr lang="ru-RU" sz="1600" dirty="0"/>
              <a:t> </a:t>
            </a:r>
            <a:r>
              <a:rPr lang="ru-RU" sz="1600" dirty="0" err="1"/>
              <a:t>збитки</a:t>
            </a:r>
            <a:r>
              <a:rPr lang="ru-RU" sz="1600" dirty="0"/>
              <a:t> чи витрати при </a:t>
            </a:r>
            <a:r>
              <a:rPr lang="ru-RU" sz="1600" dirty="0" err="1"/>
              <a:t>використанні</a:t>
            </a:r>
            <a:r>
              <a:rPr lang="ru-RU" sz="1600" dirty="0"/>
              <a:t> такого </a:t>
            </a:r>
            <a:r>
              <a:rPr lang="ru-RU" sz="1600" dirty="0" err="1"/>
              <a:t>застрахованого</a:t>
            </a:r>
            <a:r>
              <a:rPr lang="ru-RU" sz="1600" dirty="0"/>
              <a:t> майна.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73B2A0-E7F2-40F8-8EA8-D5AF64805950}"/>
              </a:ext>
            </a:extLst>
          </p:cNvPr>
          <p:cNvSpPr txBox="1"/>
          <p:nvPr/>
        </p:nvSpPr>
        <p:spPr>
          <a:xfrm>
            <a:off x="4942995" y="4945812"/>
            <a:ext cx="400052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Об’єктом страхування </a:t>
            </a:r>
            <a:r>
              <a:rPr lang="ru-RU" sz="1600" dirty="0"/>
              <a:t>є </a:t>
            </a:r>
            <a:r>
              <a:rPr lang="ru-RU" sz="1600" dirty="0" err="1"/>
              <a:t>відповідальність</a:t>
            </a:r>
            <a:r>
              <a:rPr lang="ru-RU" sz="1600" dirty="0"/>
              <a:t> </a:t>
            </a:r>
            <a:r>
              <a:rPr lang="ru-RU" sz="1600" dirty="0" err="1"/>
              <a:t>Страхувальника</a:t>
            </a:r>
            <a:r>
              <a:rPr lang="ru-RU" sz="1600" dirty="0"/>
              <a:t> за </a:t>
            </a:r>
            <a:r>
              <a:rPr lang="ru-RU" sz="1600" dirty="0" err="1"/>
              <a:t>заподіяну</a:t>
            </a:r>
            <a:r>
              <a:rPr lang="ru-RU" sz="1600" dirty="0"/>
              <a:t> шкоду </a:t>
            </a:r>
            <a:r>
              <a:rPr lang="ru-RU" sz="1600" dirty="0" err="1"/>
              <a:t>особі</a:t>
            </a:r>
            <a:r>
              <a:rPr lang="ru-RU" sz="1600" dirty="0"/>
              <a:t> (чи </a:t>
            </a:r>
            <a:r>
              <a:rPr lang="ru-RU" sz="1600" dirty="0" err="1"/>
              <a:t>Третій</a:t>
            </a:r>
            <a:r>
              <a:rPr lang="ru-RU" sz="1600" dirty="0"/>
              <a:t> </a:t>
            </a:r>
            <a:r>
              <a:rPr lang="ru-RU" sz="1600" dirty="0" err="1"/>
              <a:t>особі</a:t>
            </a:r>
            <a:r>
              <a:rPr lang="ru-RU" sz="1600" dirty="0"/>
              <a:t>)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її</a:t>
            </a:r>
            <a:r>
              <a:rPr lang="ru-RU" sz="1600" dirty="0"/>
              <a:t> майну.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000193" y="631249"/>
            <a:ext cx="692948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5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За Програмою </a:t>
            </a:r>
            <a:r>
              <a:rPr lang="uk-UA" sz="15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“Оренда-Пакет”</a:t>
            </a:r>
            <a:r>
              <a:rPr lang="uk-UA" sz="15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майном, що підлягає страхуванню є:</a:t>
            </a:r>
            <a:endParaRPr lang="ru-RU" sz="15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</a:endParaRPr>
          </a:p>
        </p:txBody>
      </p:sp>
      <p:sp>
        <p:nvSpPr>
          <p:cNvPr id="12" name="AutoShape 34"/>
          <p:cNvSpPr>
            <a:spLocks noChangeArrowheads="1"/>
          </p:cNvSpPr>
          <p:nvPr/>
        </p:nvSpPr>
        <p:spPr bwMode="auto">
          <a:xfrm>
            <a:off x="1928755" y="4978043"/>
            <a:ext cx="7000924" cy="1056750"/>
          </a:xfrm>
          <a:prstGeom prst="roundRect">
            <a:avLst>
              <a:gd name="adj" fmla="val 16667"/>
            </a:avLst>
          </a:prstGeom>
          <a:solidFill>
            <a:srgbClr val="BAB6B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/>
          <a:lstStyle/>
          <a:p>
            <a:pPr algn="just">
              <a:lnSpc>
                <a:spcPct val="85000"/>
              </a:lnSpc>
              <a:defRPr/>
            </a:pPr>
            <a:r>
              <a:rPr lang="uk-UA" b="1" spc="-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Внутрішнє  та зовнішнє обладнання</a:t>
            </a:r>
            <a:r>
              <a:rPr lang="uk-UA" b="1" spc="-60" dirty="0"/>
              <a:t> </a:t>
            </a:r>
            <a:r>
              <a:rPr lang="uk-UA" b="1" spc="-6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(стаціонарно вбудоване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just">
              <a:lnSpc>
                <a:spcPct val="85000"/>
              </a:lnSpc>
              <a:defRPr/>
            </a:pPr>
            <a:r>
              <a:rPr lang="uk-UA" sz="1300" b="1" dirty="0"/>
              <a:t>(технічне, санітарно-технічне та  кухонне обладнання (ванни, вмивальники, унітази, </a:t>
            </a:r>
            <a:r>
              <a:rPr lang="uk-UA" sz="1300" b="1" spc="-40" dirty="0"/>
              <a:t>змішувачі, душові кабіни, парильні, системи очистки води, системи кондиціювання і вентиляції, супутникового телебачення: телевізійні антени (в т. ч. «тарілки»), батареї, лічильники води,  газу, електроенергії, електричні щити, розподільники, вбудоване освітлювальне обладнання, вбудовані шафи, віконні грати, охоронна сигналізація,  тощо)</a:t>
            </a:r>
          </a:p>
        </p:txBody>
      </p:sp>
      <p:sp>
        <p:nvSpPr>
          <p:cNvPr id="11" name="AutoShape 34"/>
          <p:cNvSpPr>
            <a:spLocks noChangeArrowheads="1"/>
          </p:cNvSpPr>
          <p:nvPr/>
        </p:nvSpPr>
        <p:spPr bwMode="auto">
          <a:xfrm>
            <a:off x="1928755" y="4041939"/>
            <a:ext cx="7000924" cy="864096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>
              <a:lnSpc>
                <a:spcPct val="85000"/>
              </a:lnSpc>
              <a:defRPr/>
            </a:pP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Внутрішнє та зовнішнє оздоблення (ремонт):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85000"/>
              </a:lnSpc>
              <a:defRPr/>
            </a:pPr>
            <a:r>
              <a:rPr lang="uk-UA" sz="1300" b="1" dirty="0"/>
              <a:t>покриття стін (шпалери, фарба, плитка в т.ч. штукатурка ін.), підлоги (паркет, кахель, </a:t>
            </a:r>
            <a:r>
              <a:rPr lang="uk-UA" sz="1300" b="1" dirty="0" err="1"/>
              <a:t>ламінат</a:t>
            </a:r>
            <a:endParaRPr lang="en-US" sz="1300" b="1" dirty="0"/>
          </a:p>
          <a:p>
            <a:pPr marL="342900" indent="-342900">
              <a:lnSpc>
                <a:spcPct val="85000"/>
              </a:lnSpc>
              <a:defRPr/>
            </a:pPr>
            <a:r>
              <a:rPr lang="uk-UA" sz="1300" b="1" dirty="0"/>
              <a:t> в т.ч. цементна стяжка  ін.),  стелі в т.ч. ліпнина  та ін. В тому числі засклені вікна та двері: </a:t>
            </a:r>
          </a:p>
          <a:p>
            <a:pPr marL="342900" indent="-342900">
              <a:lnSpc>
                <a:spcPct val="85000"/>
              </a:lnSpc>
              <a:defRPr/>
            </a:pPr>
            <a:r>
              <a:rPr lang="uk-UA" sz="1300" b="1" dirty="0"/>
              <a:t>заповнення дверних та віконних прорізів (вхідних дверей, балконів, лоджій тощо)</a:t>
            </a:r>
          </a:p>
        </p:txBody>
      </p:sp>
      <p:sp>
        <p:nvSpPr>
          <p:cNvPr id="7" name="AutoShape 34"/>
          <p:cNvSpPr>
            <a:spLocks noChangeArrowheads="1"/>
          </p:cNvSpPr>
          <p:nvPr/>
        </p:nvSpPr>
        <p:spPr bwMode="auto">
          <a:xfrm>
            <a:off x="1928755" y="945595"/>
            <a:ext cx="7000924" cy="280831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>
              <a:lnSpc>
                <a:spcPct val="85000"/>
              </a:lnSpc>
              <a:defRPr/>
            </a:pPr>
            <a:r>
              <a:rPr lang="uk-UA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Нерухоме майно </a:t>
            </a:r>
            <a:r>
              <a:rPr lang="uk-UA" sz="2000" b="1" dirty="0"/>
              <a:t>(конструктивні елементи)</a:t>
            </a:r>
          </a:p>
          <a:p>
            <a:pPr marL="342900" indent="-342900">
              <a:lnSpc>
                <a:spcPct val="85000"/>
              </a:lnSpc>
              <a:defRPr/>
            </a:pPr>
            <a:r>
              <a:rPr lang="uk-UA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приміщення, будівлі, споруди </a:t>
            </a:r>
            <a:r>
              <a:rPr lang="uk-UA" sz="1700" b="1" i="1" spc="-40" dirty="0"/>
              <a:t>за наступним призначенням:</a:t>
            </a:r>
          </a:p>
          <a:p>
            <a:pPr marL="342900" indent="-342900">
              <a:lnSpc>
                <a:spcPct val="85000"/>
              </a:lnSpc>
              <a:defRPr/>
            </a:pPr>
            <a:r>
              <a:rPr lang="uk-UA" sz="500" b="1" i="1" dirty="0"/>
              <a:t> </a:t>
            </a:r>
          </a:p>
          <a:p>
            <a:pPr marL="176213" indent="-176213">
              <a:lnSpc>
                <a:spcPct val="85000"/>
              </a:lnSpc>
              <a:buFontTx/>
              <a:buChar char="-"/>
              <a:defRPr/>
            </a:pPr>
            <a:r>
              <a:rPr lang="uk-UA" sz="2000" b="1" dirty="0"/>
              <a:t>Офісні та адміністративні (сфери послуг)</a:t>
            </a:r>
          </a:p>
          <a:p>
            <a:pPr marL="176213" indent="-176213">
              <a:lnSpc>
                <a:spcPct val="85000"/>
              </a:lnSpc>
              <a:buFontTx/>
              <a:buChar char="-"/>
              <a:defRPr/>
            </a:pPr>
            <a:r>
              <a:rPr lang="uk-UA" sz="2000" b="1" dirty="0"/>
              <a:t>Торгівельні</a:t>
            </a:r>
          </a:p>
          <a:p>
            <a:pPr marL="176213" indent="-176213">
              <a:lnSpc>
                <a:spcPct val="85000"/>
              </a:lnSpc>
              <a:buFontTx/>
              <a:buChar char="-"/>
              <a:defRPr/>
            </a:pPr>
            <a:r>
              <a:rPr lang="uk-UA" sz="2000" b="1" dirty="0"/>
              <a:t>Складські</a:t>
            </a:r>
          </a:p>
          <a:p>
            <a:pPr marL="176213" indent="-176213">
              <a:lnSpc>
                <a:spcPct val="85000"/>
              </a:lnSpc>
              <a:buFontTx/>
              <a:buChar char="-"/>
              <a:defRPr/>
            </a:pPr>
            <a:r>
              <a:rPr lang="uk-UA" sz="2000" b="1" dirty="0"/>
              <a:t>Промислові</a:t>
            </a:r>
          </a:p>
          <a:p>
            <a:pPr marL="342900" indent="-342900">
              <a:lnSpc>
                <a:spcPct val="85000"/>
              </a:lnSpc>
              <a:buFontTx/>
              <a:buChar char="-"/>
              <a:defRPr/>
            </a:pPr>
            <a:endParaRPr lang="uk-UA" sz="200" b="1" dirty="0"/>
          </a:p>
          <a:p>
            <a:pPr marL="342900" indent="-342900">
              <a:lnSpc>
                <a:spcPct val="85000"/>
              </a:lnSpc>
              <a:defRPr/>
            </a:pPr>
            <a:r>
              <a:rPr lang="uk-UA" sz="1700" b="1" i="1" dirty="0"/>
              <a:t>включаючи</a:t>
            </a:r>
            <a:r>
              <a:rPr lang="uk-UA" sz="2000" b="1" dirty="0"/>
              <a:t> </a:t>
            </a:r>
          </a:p>
          <a:p>
            <a:pPr marL="342900" indent="-342900">
              <a:lnSpc>
                <a:spcPct val="85000"/>
              </a:lnSpc>
              <a:defRPr/>
            </a:pPr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Невід'ємні інженерні комунікації </a:t>
            </a:r>
            <a:r>
              <a:rPr lang="uk-UA" sz="1200" b="1" dirty="0"/>
              <a:t>(типові  системи </a:t>
            </a:r>
            <a:r>
              <a:rPr lang="uk-UA" sz="1200" b="1" dirty="0" err="1"/>
              <a:t>водо-</a:t>
            </a:r>
            <a:r>
              <a:rPr lang="uk-UA" sz="1200" b="1" dirty="0"/>
              <a:t>, </a:t>
            </a:r>
            <a:r>
              <a:rPr lang="uk-UA" sz="1200" b="1" dirty="0" err="1"/>
              <a:t>газо-</a:t>
            </a:r>
            <a:r>
              <a:rPr lang="uk-UA" sz="1200" b="1" dirty="0"/>
              <a:t>, </a:t>
            </a:r>
          </a:p>
          <a:p>
            <a:pPr>
              <a:lnSpc>
                <a:spcPct val="85000"/>
              </a:lnSpc>
              <a:defRPr/>
            </a:pPr>
            <a:r>
              <a:rPr lang="uk-UA" sz="1200" b="1" dirty="0"/>
              <a:t>теплопостачання, каналізації та опалення, електрообладнання з фурнітурою </a:t>
            </a:r>
            <a:r>
              <a:rPr lang="uk-UA" sz="1100" b="1" dirty="0"/>
              <a:t>(включаючи </a:t>
            </a:r>
          </a:p>
          <a:p>
            <a:pPr>
              <a:lnSpc>
                <a:spcPct val="85000"/>
              </a:lnSpc>
              <a:defRPr/>
            </a:pPr>
            <a:r>
              <a:rPr lang="uk-UA" sz="1100" b="1" dirty="0"/>
              <a:t>електропроводку</a:t>
            </a:r>
            <a:r>
              <a:rPr lang="uk-UA" sz="1200" b="1" dirty="0"/>
              <a:t>), електричні, телевізійні, комп’ютерні, телефонні мережі внутрішньої та</a:t>
            </a:r>
          </a:p>
          <a:p>
            <a:pPr>
              <a:lnSpc>
                <a:spcPct val="85000"/>
              </a:lnSpc>
              <a:defRPr/>
            </a:pPr>
            <a:r>
              <a:rPr lang="uk-UA" sz="1200" b="1" dirty="0"/>
              <a:t> зовнішньої проводки інші з’єднувальні кабелі.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928755" y="6059639"/>
            <a:ext cx="714376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300" b="1" i="1" spc="-50" dirty="0">
                <a:solidFill>
                  <a:srgbClr val="C00000"/>
                </a:solidFill>
              </a:rPr>
              <a:t>Обладнання вважається застрахованим, якщо воно стаціонарно встановлене на внутрішніх або зовнішніх конструктивних елементах будинку, споруди за адресою.</a:t>
            </a:r>
            <a:endParaRPr lang="ru-RU" sz="1300" b="1" i="1" spc="-50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052251" y="3753907"/>
            <a:ext cx="68059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i="1" spc="-1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тому числі  (страхується тільки з нерухомим майном)</a:t>
            </a:r>
            <a:endParaRPr lang="ru-RU" sz="1600" u="sng" spc="-1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Стрелка вниз 15"/>
          <p:cNvSpPr/>
          <p:nvPr/>
        </p:nvSpPr>
        <p:spPr bwMode="auto">
          <a:xfrm>
            <a:off x="8142043" y="3393297"/>
            <a:ext cx="571504" cy="864096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1" y="299262"/>
            <a:ext cx="1714511" cy="131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2" y="1659536"/>
            <a:ext cx="171451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2" y="2991996"/>
            <a:ext cx="171451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3" y="4246349"/>
            <a:ext cx="171451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5429264"/>
            <a:ext cx="171451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74F055E-660C-4C1E-A602-8D2BE9741544}"/>
              </a:ext>
            </a:extLst>
          </p:cNvPr>
          <p:cNvSpPr/>
          <p:nvPr/>
        </p:nvSpPr>
        <p:spPr>
          <a:xfrm>
            <a:off x="0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67244"/>
            <a:ext cx="9144000" cy="334402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 БЛОК (Страхування майна): 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Застраховане майно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6A4154E0-9BDA-4057-9C9F-5487AD698692}"/>
              </a:ext>
            </a:extLst>
          </p:cNvPr>
          <p:cNvGrpSpPr/>
          <p:nvPr/>
        </p:nvGrpSpPr>
        <p:grpSpPr>
          <a:xfrm>
            <a:off x="0" y="6750340"/>
            <a:ext cx="9144000" cy="107660"/>
            <a:chOff x="0" y="6741368"/>
            <a:chExt cx="9906000" cy="116632"/>
          </a:xfrm>
        </p:grpSpPr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65FC5E0D-35B3-4C8D-9731-CEEEC05ABEDB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1E81C6FB-05E0-4A63-8CB4-A621472AD4C4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05A49196-2A0E-47A7-9031-588EED9AD197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F6D687FF-D8D4-4F14-BDD9-3C5E42094F57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http://www.timeway.ru/images/articles/s/shopbreak_ili_kak_ne_popast_pod_ograblenie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4857760"/>
            <a:ext cx="2202608" cy="1571636"/>
          </a:xfrm>
          <a:prstGeom prst="rect">
            <a:avLst/>
          </a:prstGeom>
          <a:noFill/>
        </p:spPr>
      </p:pic>
      <p:pic>
        <p:nvPicPr>
          <p:cNvPr id="3074" name="Picture 2" descr="http://img0.liveinternet.ru/images/attach/b/3/26/282/26282972_1212394051_AP0806010237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70"/>
            <a:ext cx="1475656" cy="2298224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03848" y="1392116"/>
            <a:ext cx="576064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За Програмою </a:t>
            </a:r>
            <a:r>
              <a:rPr kumimoji="0" lang="uk-UA" sz="1400" b="1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“Оренда-Пакет”</a:t>
            </a:r>
            <a:r>
              <a:rPr lang="uk-UA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1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передбачена</a:t>
            </a:r>
            <a:r>
              <a:rPr kumimoji="0" lang="uk-UA" sz="1400" b="1" i="0" strike="noStrike" cap="none" normalizeH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можливість страхування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1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Повного пакету ризиків</a:t>
            </a:r>
            <a:r>
              <a:rPr kumimoji="0" lang="uk-UA" sz="1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саме: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Базове, обов'язкове покриття (</a:t>
            </a:r>
            <a:r>
              <a:rPr lang="en-US" sz="16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FLExA</a:t>
            </a:r>
            <a:r>
              <a:rPr lang="en-US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lang="uk-UA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ru-RU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uk-UA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Пожежа, </a:t>
            </a:r>
            <a:r>
              <a:rPr kumimoji="0" lang="uk-UA" sz="16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задимлення внаслідок поже</a:t>
            </a:r>
            <a:r>
              <a:rPr kumimoji="0" lang="uk-UA" sz="1600" i="0" u="none" strike="noStrike" cap="none" normalizeH="0" dirty="0">
                <a:ln>
                  <a:noFill/>
                </a:ln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жі, пошкодження водою </a:t>
            </a:r>
            <a:r>
              <a:rPr lang="uk-UA" sz="16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 автоматичних систем пожежогасіння внаслідок пожежі;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uk-UA" sz="16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</a:t>
            </a:r>
            <a:r>
              <a:rPr kumimoji="0" lang="uk-UA" sz="16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лучення блискавки;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uk-UA" sz="16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Вибух </a:t>
            </a:r>
            <a:r>
              <a:rPr lang="uk-UA" sz="16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парових котлів, газосховищ, апаратів та інших пристроїв, що працюють на стислому повітрі або газі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kumimoji="0" lang="uk-UA" sz="1600" b="1" i="0" u="none" strike="noStrike" cap="none" normalizeH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Падіння літальних апаратів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uk-UA" sz="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Додаткове покриття  (за побажанням Страхувальника)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kumimoji="0" lang="uk-UA" sz="300" b="1" i="0" u="none" strike="noStrike" cap="none" normalizeH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3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R="0" lvl="0" indent="68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uk-UA" sz="1400" b="1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Стихійні явища (смерч, ураган, буря, оповзні (зсуви), селі, повінь, паводок, злива, град, просадка ґрунту, затоплення ґрунтовими водами, падіння дерев, каміння, землетрус).</a:t>
            </a:r>
          </a:p>
          <a:p>
            <a:pPr marR="0" lvl="0" indent="68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endParaRPr kumimoji="0" lang="ru-RU" sz="300" b="1" u="none" strike="noStrike" cap="none" normalizeH="0" baseline="0" dirty="0">
              <a:ln>
                <a:noFill/>
              </a:ln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R="0" lvl="0" indent="68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uk-UA" sz="1400" b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Вплив води (пошкодження водою) з водопровідних, каналізаційних</a:t>
            </a:r>
            <a:r>
              <a:rPr kumimoji="0" lang="uk-UA" sz="1400" b="1" u="none" strike="noStrike" cap="none" normalizeH="0" dirty="0">
                <a:ln>
                  <a:noFill/>
                </a:ln>
                <a:solidFill>
                  <a:srgbClr val="00B0F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та</a:t>
            </a:r>
            <a:r>
              <a:rPr kumimoji="0" lang="uk-UA" sz="1400" b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опалювальних</a:t>
            </a:r>
            <a:r>
              <a:rPr kumimoji="0" lang="uk-UA" sz="1400" b="1" u="none" strike="noStrike" cap="none" normalizeH="0" dirty="0">
                <a:ln>
                  <a:noFill/>
                </a:ln>
                <a:solidFill>
                  <a:srgbClr val="00B0F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систем,</a:t>
            </a:r>
            <a:r>
              <a:rPr kumimoji="0" lang="uk-UA" sz="1400" b="1" u="none" strike="noStrike" cap="none" normalizeH="0" dirty="0">
                <a:ln>
                  <a:noFill/>
                </a:ln>
                <a:solidFill>
                  <a:srgbClr val="00B0F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залиття водою з </a:t>
            </a:r>
            <a:r>
              <a:rPr kumimoji="0" lang="uk-UA" sz="1400" b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сусідніх приміщень.</a:t>
            </a:r>
          </a:p>
          <a:p>
            <a:pPr marR="0" lvl="0" indent="68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endParaRPr kumimoji="0" lang="ru-RU" sz="3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R="0" lvl="0" indent="68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lang="uk-UA" sz="1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Протиправні дії третіх осіб (ПДТО) 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виникнення збитку внаслідок 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хуліганства, крадіжки, грабежу або розбою, погрому чи вандалізм</a:t>
            </a:r>
            <a:r>
              <a:rPr lang="uk-UA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</a:t>
            </a:r>
            <a:endParaRPr kumimoji="0" lang="uk-UA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 descr="http://journaluga.ru/uploads/flashoflightn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928670"/>
            <a:ext cx="1584176" cy="2214578"/>
          </a:xfrm>
          <a:prstGeom prst="rect">
            <a:avLst/>
          </a:prstGeom>
          <a:noFill/>
        </p:spPr>
      </p:pic>
      <p:pic>
        <p:nvPicPr>
          <p:cNvPr id="16" name="Рисунок 15" descr="http://ksytal-ural.3dn.ru/_si/0/s04498371.jpg">
            <a:hlinkClick r:id="rId5" tgtFrame="_blank" tooltip="&quot;Нажмите, для просмотра в полном размере...&quot;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869160"/>
            <a:ext cx="147565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3140968"/>
            <a:ext cx="2376264" cy="171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140968"/>
            <a:ext cx="147565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4"/>
          <p:cNvSpPr>
            <a:spLocks noChangeArrowheads="1"/>
          </p:cNvSpPr>
          <p:nvPr/>
        </p:nvSpPr>
        <p:spPr bwMode="auto">
          <a:xfrm>
            <a:off x="3203848" y="655802"/>
            <a:ext cx="5760640" cy="7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uk-UA" sz="1450" b="1" spc="-50" dirty="0"/>
              <a:t>Страховий випадок</a:t>
            </a:r>
            <a:r>
              <a:rPr lang="uk-UA" sz="1450" spc="-50" dirty="0"/>
              <a:t> –  подія, передбачена Договором, яка відбулася і з настанням якої виникає обов’язок Страховика здійснити виплату страхового відшкодування Страхувальнику (</a:t>
            </a:r>
            <a:r>
              <a:rPr lang="uk-UA" sz="1450" spc="-50" dirty="0" err="1"/>
              <a:t>Вигодонабувачу</a:t>
            </a:r>
            <a:r>
              <a:rPr lang="uk-UA" sz="1450" spc="-50" dirty="0"/>
              <a:t>).</a:t>
            </a:r>
            <a:endParaRPr lang="ru-RU" sz="1450" spc="-5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798FD5B-1783-4E36-9A62-CA3DDFF6627A}"/>
              </a:ext>
            </a:extLst>
          </p:cNvPr>
          <p:cNvSpPr/>
          <p:nvPr/>
        </p:nvSpPr>
        <p:spPr>
          <a:xfrm>
            <a:off x="0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107504" y="66857"/>
            <a:ext cx="8928992" cy="400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І БЛОК (Страхування майна)</a:t>
            </a:r>
            <a:r>
              <a:rPr lang="uk-UA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: Перелік страхових ризиків та випадків</a:t>
            </a:r>
            <a:endParaRPr lang="ru-RU" sz="24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3E683336-AE08-4EAA-ADCC-859E4D3CE16C}"/>
              </a:ext>
            </a:extLst>
          </p:cNvPr>
          <p:cNvGrpSpPr/>
          <p:nvPr/>
        </p:nvGrpSpPr>
        <p:grpSpPr>
          <a:xfrm>
            <a:off x="0" y="6741760"/>
            <a:ext cx="9144000" cy="107660"/>
            <a:chOff x="0" y="6741368"/>
            <a:chExt cx="9906000" cy="116632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D78D3EB8-1BF1-4321-8A26-4694F1B79758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76C47052-902E-4A76-AEB5-59C7E4AC5FB8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A6AAA819-A3BF-4171-90DF-4C6222FD34EF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648E7054-9FC8-4E66-98EE-C009AC33059F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796930"/>
            <a:ext cx="1080120" cy="1496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Рисунок 1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129614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115037" y="540310"/>
            <a:ext cx="6624737" cy="6129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</a:pPr>
            <a:r>
              <a:rPr lang="uk-UA" sz="1400" b="1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Страхуванню не підлягають:</a:t>
            </a:r>
            <a:endParaRPr lang="ru-RU" sz="1400" b="1" i="1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80000"/>
              </a:lnSpc>
            </a:pPr>
            <a:r>
              <a:rPr lang="uk-UA" sz="1400" b="1" dirty="0"/>
              <a:t>1. Будівлі та спо</a:t>
            </a:r>
            <a:r>
              <a:rPr lang="uk-UA" sz="1400" b="1" spc="-20" dirty="0"/>
              <a:t>руди в аварійному стані </a:t>
            </a:r>
            <a:r>
              <a:rPr lang="uk-UA" sz="1400" spc="-40" dirty="0"/>
              <a:t>(конструктивні елементи і системи);</a:t>
            </a:r>
          </a:p>
          <a:p>
            <a:pPr algn="just">
              <a:lnSpc>
                <a:spcPct val="80000"/>
              </a:lnSpc>
            </a:pPr>
            <a:r>
              <a:rPr lang="uk-UA" sz="1400" b="1" dirty="0"/>
              <a:t>2. Старі будівлі</a:t>
            </a:r>
            <a:r>
              <a:rPr lang="uk-UA" sz="1400" dirty="0"/>
              <a:t>, які використовуються не за призначенням;</a:t>
            </a:r>
            <a:endParaRPr lang="ru-RU" sz="1400" dirty="0"/>
          </a:p>
          <a:p>
            <a:pPr algn="just">
              <a:lnSpc>
                <a:spcPct val="80000"/>
              </a:lnSpc>
            </a:pPr>
            <a:r>
              <a:rPr lang="uk-UA" sz="1400" b="1" dirty="0"/>
              <a:t>3. Будівельно-монтажні роботи </a:t>
            </a:r>
            <a:r>
              <a:rPr lang="uk-UA" sz="1400" dirty="0"/>
              <a:t>на будь-якій стадії.</a:t>
            </a:r>
          </a:p>
          <a:p>
            <a:pPr algn="just">
              <a:lnSpc>
                <a:spcPct val="80000"/>
              </a:lnSpc>
            </a:pPr>
            <a:endParaRPr lang="uk-UA" sz="1400" dirty="0"/>
          </a:p>
          <a:p>
            <a:pPr lvl="0" algn="just">
              <a:lnSpc>
                <a:spcPct val="80000"/>
              </a:lnSpc>
            </a:pPr>
            <a:r>
              <a:rPr lang="uk-UA" sz="1400" b="1" i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відшкодовуються збитки, що виникли внаслідок:</a:t>
            </a:r>
          </a:p>
          <a:p>
            <a:pPr algn="just">
              <a:lnSpc>
                <a:spcPct val="80000"/>
              </a:lnSpc>
            </a:pPr>
            <a:r>
              <a:rPr lang="uk-UA" sz="1400" b="1" dirty="0"/>
              <a:t>1.</a:t>
            </a:r>
            <a:r>
              <a:rPr lang="uk-UA" sz="1400" dirty="0"/>
              <a:t> </a:t>
            </a:r>
            <a:r>
              <a:rPr lang="uk-UA" sz="1400" b="1" dirty="0"/>
              <a:t>Корозії, бродіння, гниття, зносу, самозапалення </a:t>
            </a:r>
            <a:r>
              <a:rPr lang="uk-UA" sz="1400" dirty="0"/>
              <a:t>та інших природних властивостей застрахованого майна; </a:t>
            </a:r>
          </a:p>
          <a:p>
            <a:pPr algn="just">
              <a:lnSpc>
                <a:spcPct val="80000"/>
              </a:lnSpc>
            </a:pPr>
            <a:r>
              <a:rPr lang="uk-UA" sz="1400" b="1" dirty="0"/>
              <a:t>2. Заміни, ремонт</a:t>
            </a:r>
            <a:r>
              <a:rPr lang="uk-UA" sz="1400" dirty="0"/>
              <a:t>у або виправлення </a:t>
            </a:r>
            <a:r>
              <a:rPr lang="uk-UA" sz="1400" b="1" dirty="0"/>
              <a:t>дефектних матеріалів, </a:t>
            </a:r>
            <a:r>
              <a:rPr lang="uk-UA" sz="1400" dirty="0"/>
              <a:t>конструкцій, обладнання або їх частин;</a:t>
            </a:r>
          </a:p>
          <a:p>
            <a:pPr algn="just">
              <a:lnSpc>
                <a:spcPct val="80000"/>
              </a:lnSpc>
            </a:pPr>
            <a:r>
              <a:rPr lang="uk-UA" sz="1400" b="1" dirty="0"/>
              <a:t>3. Проведенням модернізації </a:t>
            </a:r>
            <a:r>
              <a:rPr lang="uk-UA" sz="1400" dirty="0"/>
              <a:t>безпосередньо перед моментом нанесення збитку,</a:t>
            </a:r>
            <a:r>
              <a:rPr lang="uk-UA" sz="1400" b="1" dirty="0"/>
              <a:t> проведенням допоміжних заходів;</a:t>
            </a:r>
          </a:p>
          <a:p>
            <a:pPr algn="just">
              <a:lnSpc>
                <a:spcPct val="80000"/>
              </a:lnSpc>
            </a:pPr>
            <a:r>
              <a:rPr lang="uk-UA" sz="1400" b="1" dirty="0"/>
              <a:t>4. Ветхості </a:t>
            </a:r>
            <a:r>
              <a:rPr lang="uk-UA" sz="1400" dirty="0"/>
              <a:t>застрахованих будівель або пошкодження внаслідок </a:t>
            </a:r>
            <a:r>
              <a:rPr lang="uk-UA" sz="1400" b="1" dirty="0"/>
              <a:t>довгострокової експлуатації або будівельних дефектів;</a:t>
            </a:r>
          </a:p>
          <a:p>
            <a:pPr algn="just">
              <a:lnSpc>
                <a:spcPct val="80000"/>
              </a:lnSpc>
            </a:pPr>
            <a:r>
              <a:rPr lang="uk-UA" sz="1400" b="1" dirty="0"/>
              <a:t>5. Вологості всередині приміщення (пліснява, грибок й т.п.);</a:t>
            </a:r>
          </a:p>
          <a:p>
            <a:pPr algn="just">
              <a:lnSpc>
                <a:spcPct val="80000"/>
              </a:lnSpc>
            </a:pPr>
            <a:r>
              <a:rPr lang="uk-UA" sz="1400" b="1" dirty="0"/>
              <a:t>6. </a:t>
            </a:r>
            <a:r>
              <a:rPr lang="uk-UA" sz="1400" dirty="0"/>
              <a:t>ПДТО, які кваліфікуються як </a:t>
            </a:r>
            <a:r>
              <a:rPr lang="uk-UA" sz="1400" b="1" dirty="0"/>
              <a:t>шахрайство </a:t>
            </a:r>
            <a:r>
              <a:rPr lang="uk-UA" sz="1400" dirty="0"/>
              <a:t>та/або заволодіння майном в результаті </a:t>
            </a:r>
            <a:r>
              <a:rPr lang="uk-UA" sz="1400" b="1" dirty="0"/>
              <a:t>введення в оману; </a:t>
            </a:r>
          </a:p>
          <a:p>
            <a:pPr algn="just">
              <a:lnSpc>
                <a:spcPct val="80000"/>
              </a:lnSpc>
            </a:pPr>
            <a:r>
              <a:rPr lang="uk-UA" sz="1400" b="1" dirty="0"/>
              <a:t>7. Вибухів вибухових речовин;</a:t>
            </a:r>
          </a:p>
          <a:p>
            <a:pPr algn="just">
              <a:lnSpc>
                <a:spcPct val="80000"/>
              </a:lnSpc>
            </a:pPr>
            <a:r>
              <a:rPr lang="uk-UA" sz="1400" b="1" dirty="0"/>
              <a:t>8. Проникнення дощу, снігу, граду або бруду </a:t>
            </a:r>
            <a:r>
              <a:rPr lang="uk-UA" sz="1400" dirty="0"/>
              <a:t>крізь</a:t>
            </a:r>
            <a:r>
              <a:rPr lang="uk-UA" sz="1400" b="1" dirty="0"/>
              <a:t> незачинені </a:t>
            </a:r>
            <a:r>
              <a:rPr lang="uk-UA" sz="1400" dirty="0"/>
              <a:t>вікна, двері, отвори, що виникли внаслідок ветхості, будівельних дефектів, якщо ці отвори не виникли внаслідок бурі, дощу, граду, урагану або смерчу;</a:t>
            </a:r>
          </a:p>
          <a:p>
            <a:pPr algn="just">
              <a:lnSpc>
                <a:spcPct val="80000"/>
              </a:lnSpc>
            </a:pPr>
            <a:r>
              <a:rPr lang="uk-UA" sz="1400" b="1" dirty="0"/>
              <a:t>9. Зруйнування (пошкодження) гідростанції, греблі та ін., </a:t>
            </a:r>
            <a:r>
              <a:rPr lang="uk-UA" sz="1400" dirty="0"/>
              <a:t>а також збитки, викликані пошкодженням </a:t>
            </a:r>
            <a:r>
              <a:rPr lang="uk-UA" sz="1400" b="1" dirty="0"/>
              <a:t>(протіканням) даху застрахованих будівель, споруд;</a:t>
            </a:r>
          </a:p>
          <a:p>
            <a:pPr algn="just">
              <a:lnSpc>
                <a:spcPct val="80000"/>
              </a:lnSpc>
            </a:pPr>
            <a:r>
              <a:rPr lang="uk-UA" sz="1400" b="1" spc="-30" dirty="0"/>
              <a:t>10. </a:t>
            </a:r>
            <a:r>
              <a:rPr lang="uk-UA" sz="1400" spc="-30" dirty="0"/>
              <a:t>Збитки від зсуву, просадки або ін. </a:t>
            </a:r>
            <a:r>
              <a:rPr lang="uk-UA" sz="1400" b="1" spc="-30" dirty="0"/>
              <a:t>руху ґрунту</a:t>
            </a:r>
            <a:r>
              <a:rPr lang="uk-UA" sz="1400" spc="-30" dirty="0"/>
              <a:t>, якщо вони викликані проведенням </a:t>
            </a:r>
            <a:r>
              <a:rPr lang="uk-UA" sz="1400" b="1" dirty="0"/>
              <a:t>вибухових робіт, вийманням ґрунту із котлованів або кар'єрів, </a:t>
            </a:r>
            <a:r>
              <a:rPr lang="uk-UA" sz="1400" dirty="0"/>
              <a:t>засипкою пустот або проведенням </a:t>
            </a:r>
            <a:r>
              <a:rPr lang="uk-UA" sz="1400" b="1" dirty="0"/>
              <a:t>земляних робіт</a:t>
            </a:r>
            <a:r>
              <a:rPr lang="uk-UA" sz="1400" dirty="0"/>
              <a:t>, а також добуванням або розробкою родовищ твердих, рідких або газоподібних </a:t>
            </a:r>
            <a:r>
              <a:rPr lang="uk-UA" sz="1400" b="1" dirty="0"/>
              <a:t>корисних копалин;</a:t>
            </a:r>
          </a:p>
          <a:p>
            <a:pPr algn="just">
              <a:lnSpc>
                <a:spcPct val="80000"/>
              </a:lnSpc>
            </a:pPr>
            <a:r>
              <a:rPr lang="uk-UA" sz="1400" b="1" spc="-50" dirty="0"/>
              <a:t>11. </a:t>
            </a:r>
            <a:r>
              <a:rPr lang="uk-UA" sz="1400" spc="-50" dirty="0"/>
              <a:t>Збиток, причинений</a:t>
            </a:r>
            <a:r>
              <a:rPr lang="uk-UA" sz="1400" b="1" spc="-50" dirty="0"/>
              <a:t> резервуарам, гідравлічним системам і сантехнічній </a:t>
            </a:r>
            <a:r>
              <a:rPr lang="uk-UA" sz="1400" spc="-50" dirty="0"/>
              <a:t>арматурі внаслідок </a:t>
            </a:r>
            <a:r>
              <a:rPr lang="uk-UA" sz="1400" b="1" spc="-50" dirty="0"/>
              <a:t>механічної дії </a:t>
            </a:r>
            <a:r>
              <a:rPr lang="uk-UA" sz="1400" b="1" spc="-50" dirty="0" err="1"/>
              <a:t>гідрошвидкісного</a:t>
            </a:r>
            <a:r>
              <a:rPr lang="uk-UA" sz="1400" b="1" spc="-50" dirty="0"/>
              <a:t> напору та/або гідравлічного удару;</a:t>
            </a:r>
          </a:p>
          <a:p>
            <a:pPr algn="just">
              <a:lnSpc>
                <a:spcPct val="80000"/>
              </a:lnSpc>
            </a:pPr>
            <a:r>
              <a:rPr lang="uk-UA" sz="1400" b="1" spc="-30" dirty="0"/>
              <a:t>12. </a:t>
            </a:r>
            <a:r>
              <a:rPr lang="uk-UA" sz="1400" spc="-30" dirty="0"/>
              <a:t>Збиток, причинений внаслідок </a:t>
            </a:r>
            <a:r>
              <a:rPr lang="uk-UA" sz="1400" b="1" spc="-30" dirty="0"/>
              <a:t>розширення рідин від перепадів температури;</a:t>
            </a:r>
          </a:p>
          <a:p>
            <a:pPr algn="just">
              <a:lnSpc>
                <a:spcPct val="80000"/>
              </a:lnSpc>
            </a:pPr>
            <a:r>
              <a:rPr lang="uk-UA" sz="1400" b="1" dirty="0"/>
              <a:t>13. </a:t>
            </a:r>
            <a:r>
              <a:rPr lang="uk-UA" sz="1400" dirty="0"/>
              <a:t>Пошкодження майна </a:t>
            </a:r>
            <a:r>
              <a:rPr lang="uk-UA" sz="1400" b="1" dirty="0"/>
              <a:t>червами, гризунами і комахами; </a:t>
            </a:r>
          </a:p>
          <a:p>
            <a:pPr algn="just">
              <a:lnSpc>
                <a:spcPct val="80000"/>
              </a:lnSpc>
            </a:pPr>
            <a:r>
              <a:rPr lang="uk-UA" sz="1400" b="1" dirty="0"/>
              <a:t>14. </a:t>
            </a:r>
            <a:r>
              <a:rPr lang="uk-UA" sz="1400" dirty="0"/>
              <a:t>Відключення чи припинення </a:t>
            </a:r>
            <a:r>
              <a:rPr lang="uk-UA" sz="1400" b="1" dirty="0"/>
              <a:t>енергопостачання; впливу електричного струму на різноманітні електричні прилади з виникненням полум’я;</a:t>
            </a:r>
          </a:p>
          <a:p>
            <a:pPr algn="just">
              <a:lnSpc>
                <a:spcPct val="80000"/>
              </a:lnSpc>
            </a:pPr>
            <a:r>
              <a:rPr lang="uk-UA" sz="1400" b="1" dirty="0"/>
              <a:t>15. </a:t>
            </a:r>
            <a:r>
              <a:rPr lang="uk-UA" sz="1400" dirty="0"/>
              <a:t>Впливу на майно</a:t>
            </a:r>
            <a:r>
              <a:rPr lang="uk-UA" sz="1400" b="1" dirty="0"/>
              <a:t> вогнем чи теплом з метою обробки;</a:t>
            </a:r>
          </a:p>
          <a:p>
            <a:pPr algn="just">
              <a:lnSpc>
                <a:spcPct val="80000"/>
              </a:lnSpc>
            </a:pPr>
            <a:r>
              <a:rPr lang="uk-UA" sz="1400" b="1" dirty="0"/>
              <a:t>16. Помилок, допущених при проектуванні будівлі, споруди.</a:t>
            </a:r>
          </a:p>
        </p:txBody>
      </p:sp>
      <p:pic>
        <p:nvPicPr>
          <p:cNvPr id="17" name="Рисунок 1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88640"/>
            <a:ext cx="108012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7" y="1484784"/>
            <a:ext cx="144016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484784"/>
            <a:ext cx="104360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780928"/>
            <a:ext cx="104360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293096"/>
            <a:ext cx="104360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05264"/>
            <a:ext cx="1115616" cy="10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43608" y="4293096"/>
            <a:ext cx="108012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43608" y="5805264"/>
            <a:ext cx="1080120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24F4B56-7FEB-41D0-B252-CACA38940AD2}"/>
              </a:ext>
            </a:extLst>
          </p:cNvPr>
          <p:cNvSpPr/>
          <p:nvPr/>
        </p:nvSpPr>
        <p:spPr>
          <a:xfrm>
            <a:off x="0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107504" y="-12227"/>
            <a:ext cx="9036496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uk-UA" sz="31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І БЛОК (Страхування майна)</a:t>
            </a:r>
            <a:r>
              <a:rPr lang="uk-UA" sz="31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: Обмеження страхування</a:t>
            </a:r>
            <a:endParaRPr lang="ru-RU" sz="20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A6CF19C8-68A0-4DFE-8235-FDEF5C363303}"/>
              </a:ext>
            </a:extLst>
          </p:cNvPr>
          <p:cNvGrpSpPr/>
          <p:nvPr/>
        </p:nvGrpSpPr>
        <p:grpSpPr>
          <a:xfrm>
            <a:off x="0" y="6750340"/>
            <a:ext cx="9144000" cy="107660"/>
            <a:chOff x="0" y="6741368"/>
            <a:chExt cx="9906000" cy="116632"/>
          </a:xfrm>
        </p:grpSpPr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845AE7C9-B70C-42BE-87DC-B0C525321173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5A3BA7FF-7057-468A-B5A7-855BED8B3026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116D53A6-4680-4C5A-8BB0-15BF56884143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3F662834-8D93-41E6-9E6D-9FD3280F69AA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51520" y="598188"/>
            <a:ext cx="8712968" cy="1417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uk-UA" sz="1200" b="1" i="1" u="sng" strike="noStrike" cap="none" spc="-30" normalizeH="0" dirty="0">
                <a:ln>
                  <a:noFill/>
                </a:ln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Страхова сума встановлюється за погодження між Страхувальником та Страховиком та може визначатись:</a:t>
            </a:r>
            <a:endParaRPr kumimoji="0" lang="ru-RU" sz="1200" b="1" i="1" u="sng" strike="noStrike" cap="none" spc="-30" normalizeH="0" dirty="0">
              <a:ln>
                <a:noFill/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r>
              <a:rPr kumimoji="0" lang="uk-U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підставі балансової вартості нерухомого майна; </a:t>
            </a:r>
          </a:p>
          <a:p>
            <a:pPr marL="0" marR="0" lvl="0" indent="0" algn="just" defTabSz="914400" rtl="0" eaLnBrk="0" fontAlgn="base" latinLnBrk="0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92100" algn="l"/>
              </a:tabLst>
            </a:pPr>
            <a:r>
              <a:rPr kumimoji="0" lang="uk-U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підставі договору купівлі - продажу</a:t>
            </a:r>
            <a:r>
              <a:rPr kumimoji="0" lang="uk-UA" sz="13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або </a:t>
            </a:r>
            <a:r>
              <a:rPr lang="uk-UA" sz="13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свідоцтва на право власності (для нового майнового об’єкту); </a:t>
            </a:r>
            <a:endParaRPr lang="ru-RU" sz="13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92100" algn="l"/>
              </a:tabLst>
            </a:pPr>
            <a:r>
              <a:rPr kumimoji="0" lang="uk-U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підставі акту (висновку) оцінки вартості майна незалежного експерта;</a:t>
            </a:r>
            <a:endParaRPr kumimoji="0" lang="ru-RU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92100" algn="l"/>
              </a:tabLst>
            </a:pPr>
            <a:r>
              <a:rPr lang="uk-UA" sz="13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для внутрішнього/зовнішнього оздоблення та обладнання кошторисів, актів виконаних робіт, касових ордерів, чеків, квитанцій про оплату;</a:t>
            </a:r>
          </a:p>
          <a:p>
            <a:pPr lvl="0" algn="just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92100" algn="l"/>
              </a:tabLst>
            </a:pPr>
            <a:r>
              <a:rPr lang="uk-UA" sz="13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шляхом  аналізу цін пропозицій на подібне майно на ринку нерухомості.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1916832"/>
            <a:ext cx="864096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200" b="1" i="1" u="sng" dirty="0">
                <a:solidFill>
                  <a:srgbClr val="FF0000"/>
                </a:solidFill>
              </a:rPr>
              <a:t>Базові страхові тарифи за І БЛОКОМ розраховані з урахуванням наступних умов:</a:t>
            </a:r>
          </a:p>
          <a:p>
            <a:pPr>
              <a:buFont typeface="Arial" pitchFamily="34" charset="0"/>
              <a:buChar char="•"/>
            </a:pPr>
            <a:r>
              <a:rPr lang="uk-UA" sz="1300" b="1" dirty="0"/>
              <a:t> Безумовна франшиза </a:t>
            </a:r>
            <a:r>
              <a:rPr lang="uk-UA" sz="1300" dirty="0"/>
              <a:t>від страхової суми – </a:t>
            </a:r>
            <a:r>
              <a:rPr lang="uk-UA" sz="1300" b="1" dirty="0"/>
              <a:t>0,00%;</a:t>
            </a:r>
            <a:endParaRPr lang="uk-UA" sz="1300" dirty="0"/>
          </a:p>
          <a:p>
            <a:pPr lvl="0">
              <a:buFont typeface="Arial" pitchFamily="34" charset="0"/>
              <a:buChar char="•"/>
            </a:pPr>
            <a:r>
              <a:rPr lang="uk-UA" sz="1300" b="1" dirty="0"/>
              <a:t> Ліміт відповідальності </a:t>
            </a:r>
            <a:r>
              <a:rPr lang="uk-UA" sz="1300" dirty="0"/>
              <a:t>на внутрішнє/зовнішнє оздоблення та обладнання – </a:t>
            </a:r>
            <a:r>
              <a:rPr lang="uk-UA" sz="1300" b="1" dirty="0"/>
              <a:t>20%</a:t>
            </a:r>
            <a:r>
              <a:rPr lang="uk-UA" sz="1300" dirty="0"/>
              <a:t> від страхової суми.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236570"/>
              </p:ext>
            </p:extLst>
          </p:nvPr>
        </p:nvGraphicFramePr>
        <p:xfrm>
          <a:off x="251520" y="2593940"/>
          <a:ext cx="8712969" cy="4058583"/>
        </p:xfrm>
        <a:graphic>
          <a:graphicData uri="http://schemas.openxmlformats.org/drawingml/2006/table">
            <a:tbl>
              <a:tblPr/>
              <a:tblGrid>
                <a:gridCol w="4290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79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3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56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56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092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Призначення приміщення (будівлі, споруди):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  <a:cs typeface="Times New Roman"/>
                        </a:rPr>
                        <a:t>Офісні та </a:t>
                      </a:r>
                      <a:endParaRPr lang="uk-UA" sz="12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  <a:cs typeface="Times New Roman"/>
                        </a:rPr>
                        <a:t>адміністративні</a:t>
                      </a:r>
                      <a:endParaRPr lang="uk-UA" sz="12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  <a:cs typeface="Times New Roman"/>
                        </a:rPr>
                        <a:t> (сфери послуг)</a:t>
                      </a:r>
                      <a:endParaRPr lang="uk-UA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  <a:cs typeface="Times New Roman"/>
                        </a:rPr>
                        <a:t>Торгівельні </a:t>
                      </a:r>
                      <a:endParaRPr lang="uk-UA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latin typeface="+mn-lt"/>
                          <a:ea typeface="Times New Roman"/>
                          <a:cs typeface="Times New Roman"/>
                        </a:rPr>
                        <a:t>Складські </a:t>
                      </a:r>
                      <a:endParaRPr lang="uk-UA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200" b="1" spc="-50" baseline="0" dirty="0">
                          <a:latin typeface="+mn-lt"/>
                          <a:ea typeface="Times New Roman"/>
                          <a:cs typeface="Times New Roman"/>
                        </a:rPr>
                        <a:t>Промислові </a:t>
                      </a:r>
                      <a:endParaRPr lang="uk-UA" sz="1200" spc="-50" baseline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  <a:cs typeface="Times New Roman"/>
                        </a:rPr>
                        <a:t>Страхові ризики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Базовий страховий тариф (</a:t>
                      </a:r>
                      <a:r>
                        <a:rPr lang="uk-UA" sz="1200" b="1" dirty="0" err="1">
                          <a:latin typeface="+mn-lt"/>
                          <a:ea typeface="Times New Roman"/>
                          <a:cs typeface="Times New Roman"/>
                        </a:rPr>
                        <a:t>Тм</a:t>
                      </a:r>
                      <a:r>
                        <a:rPr lang="uk-UA" sz="12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200" b="1" baseline="-25000" dirty="0">
                          <a:latin typeface="+mn-lt"/>
                          <a:ea typeface="Times New Roman"/>
                          <a:cs typeface="Times New Roman"/>
                        </a:rPr>
                        <a:t>баз.</a:t>
                      </a: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),% від страхової суми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186"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b="1" i="1" dirty="0">
                          <a:latin typeface="+mn-lt"/>
                          <a:ea typeface="Times New Roman"/>
                          <a:cs typeface="Times New Roman"/>
                        </a:rPr>
                        <a:t>За Правилами добровільного страхування від вогневих ризиків та ризиків стихійних явищ № 004:</a:t>
                      </a:r>
                      <a:endParaRPr lang="uk-UA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242">
                <a:tc>
                  <a:txBody>
                    <a:bodyPr/>
                    <a:lstStyle/>
                    <a:p>
                      <a:pPr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uk-UA" sz="2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1. Пожежа, задимлення внаслідок пожежі, пошкодження водою з автоматичних систем пожежогасіння внаслідок пожежі </a:t>
                      </a:r>
                    </a:p>
                    <a:p>
                      <a:pPr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2.  Влучення блискавки</a:t>
                      </a:r>
                    </a:p>
                    <a:p>
                      <a:pPr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3. Вибух,парових котлів, газосховищ, апаратів та інших пристроїв, що працюють на стислому повітрі або газі</a:t>
                      </a:r>
                    </a:p>
                    <a:p>
                      <a:pPr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4. Падіння літальних апаратів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  <a:cs typeface="Times New Roman"/>
                        </a:rPr>
                        <a:t>0,12</a:t>
                      </a:r>
                      <a:endParaRPr lang="uk-UA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latin typeface="+mn-lt"/>
                          <a:ea typeface="Times New Roman"/>
                          <a:cs typeface="Times New Roman"/>
                        </a:rPr>
                        <a:t>0,14</a:t>
                      </a:r>
                      <a:endParaRPr lang="uk-UA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latin typeface="+mn-lt"/>
                          <a:ea typeface="Times New Roman"/>
                          <a:cs typeface="Times New Roman"/>
                        </a:rPr>
                        <a:t>0,20</a:t>
                      </a:r>
                      <a:endParaRPr lang="uk-UA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>
                          <a:latin typeface="+mn-lt"/>
                          <a:ea typeface="Times New Roman"/>
                          <a:cs typeface="Times New Roman"/>
                        </a:rPr>
                        <a:t>0,21</a:t>
                      </a:r>
                      <a:endParaRPr lang="uk-UA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0619">
                <a:tc>
                  <a:txBody>
                    <a:bodyPr/>
                    <a:lstStyle/>
                    <a:p>
                      <a:pPr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uk-UA" sz="2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5. Стихійні явища, а саме: </a:t>
                      </a:r>
                    </a:p>
                    <a:p>
                      <a:pPr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смерч, ураган, буря; оповзні (зсуви), селі; повінь, паводок, злива, град; просадка ґрунту, затоплення ґрунтовими водами, падіння дерев, каміння; землетрус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0,06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+mn-lt"/>
                          <a:ea typeface="Times New Roman"/>
                          <a:cs typeface="Times New Roman"/>
                        </a:rPr>
                        <a:t>0,06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0,06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+mn-lt"/>
                          <a:ea typeface="Times New Roman"/>
                          <a:cs typeface="Times New Roman"/>
                        </a:rPr>
                        <a:t>0,07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186">
                <a:tc gridSpan="5"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uk-UA" sz="1200" b="1" i="1" kern="12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За Правилами добровільного страхування майна № 009: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5246">
                <a:tc>
                  <a:txBody>
                    <a:bodyPr/>
                    <a:lstStyle/>
                    <a:p>
                      <a:pPr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uk-UA" sz="2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6. Вплив води (пошкодження водою) з водопровідних, каналізаційних та опалювальних систем, залиття  водою з сусідніх приміщень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+mn-lt"/>
                          <a:ea typeface="Times New Roman"/>
                          <a:cs typeface="Times New Roman"/>
                        </a:rPr>
                        <a:t>0,12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+mn-lt"/>
                          <a:ea typeface="Times New Roman"/>
                          <a:cs typeface="Times New Roman"/>
                        </a:rPr>
                        <a:t>0,12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+mn-lt"/>
                          <a:ea typeface="Times New Roman"/>
                          <a:cs typeface="Times New Roman"/>
                        </a:rPr>
                        <a:t>0,08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+mn-lt"/>
                          <a:ea typeface="Times New Roman"/>
                          <a:cs typeface="Times New Roman"/>
                        </a:rPr>
                        <a:t>0,08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1114">
                <a:tc>
                  <a:txBody>
                    <a:bodyPr/>
                    <a:lstStyle/>
                    <a:p>
                      <a:pPr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uk-UA" sz="2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7. Протиправні дії третіх осіб: виникнення збитку внаслідок хуліганства, крадіжки, грабежу або розбою, погрому чи вандалізму</a:t>
                      </a:r>
                    </a:p>
                  </a:txBody>
                  <a:tcPr marL="65392" marR="653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+mn-lt"/>
                          <a:ea typeface="Times New Roman"/>
                          <a:cs typeface="Times New Roman"/>
                        </a:rPr>
                        <a:t>0,05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+mn-lt"/>
                          <a:ea typeface="Times New Roman"/>
                          <a:cs typeface="Times New Roman"/>
                        </a:rPr>
                        <a:t>0,05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+mn-lt"/>
                          <a:ea typeface="Times New Roman"/>
                          <a:cs typeface="Times New Roman"/>
                        </a:rPr>
                        <a:t>0,05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latin typeface="+mn-lt"/>
                          <a:ea typeface="Times New Roman"/>
                          <a:cs typeface="Times New Roman"/>
                        </a:rPr>
                        <a:t>0,02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78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Разом: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0,35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0,37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0,39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+mn-lt"/>
                          <a:ea typeface="Times New Roman"/>
                          <a:cs typeface="Times New Roman"/>
                        </a:rPr>
                        <a:t>0,38</a:t>
                      </a: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just">
                        <a:lnSpc>
                          <a:spcPct val="85000"/>
                        </a:lnSpc>
                        <a:spcAft>
                          <a:spcPts val="0"/>
                        </a:spcAft>
                      </a:pPr>
                      <a:r>
                        <a:rPr lang="uk-UA" sz="1200" b="1" spc="-50" baseline="0" dirty="0">
                          <a:latin typeface="+mn-lt"/>
                          <a:ea typeface="Times New Roman"/>
                          <a:cs typeface="Times New Roman"/>
                        </a:rPr>
                        <a:t>При укладанні Договору страхування від всіх ризиків  (1- 7)</a:t>
                      </a:r>
                      <a:endParaRPr lang="uk-UA" sz="1200" spc="-50" baseline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  <a:cs typeface="Times New Roman"/>
                        </a:rPr>
                        <a:t>0,28</a:t>
                      </a:r>
                      <a:endParaRPr lang="uk-UA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  <a:cs typeface="Times New Roman"/>
                        </a:rPr>
                        <a:t>0,30</a:t>
                      </a:r>
                      <a:endParaRPr lang="uk-UA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  <a:cs typeface="Times New Roman"/>
                        </a:rPr>
                        <a:t>0,31</a:t>
                      </a:r>
                      <a:endParaRPr lang="uk-UA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latin typeface="+mn-lt"/>
                          <a:ea typeface="Times New Roman"/>
                          <a:cs typeface="Times New Roman"/>
                        </a:rPr>
                        <a:t>0,30</a:t>
                      </a:r>
                      <a:endParaRPr lang="uk-UA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5392" marR="6539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8A98CFA-A6D5-489C-9C63-4911A9E40708}"/>
              </a:ext>
            </a:extLst>
          </p:cNvPr>
          <p:cNvSpPr/>
          <p:nvPr/>
        </p:nvSpPr>
        <p:spPr>
          <a:xfrm>
            <a:off x="0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0" y="93079"/>
            <a:ext cx="9144000" cy="36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І БЛОК (Страхування майна)</a:t>
            </a:r>
            <a:r>
              <a:rPr lang="uk-UA" sz="24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: Страхова сума. Ліміти. Умови страхування</a:t>
            </a:r>
            <a:endParaRPr lang="ru-RU" sz="24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66D6A85F-5A0C-4DA4-9FF7-D292A06DC0DA}"/>
              </a:ext>
            </a:extLst>
          </p:cNvPr>
          <p:cNvGrpSpPr/>
          <p:nvPr/>
        </p:nvGrpSpPr>
        <p:grpSpPr>
          <a:xfrm>
            <a:off x="0" y="6741760"/>
            <a:ext cx="9144000" cy="107660"/>
            <a:chOff x="0" y="6741368"/>
            <a:chExt cx="9906000" cy="116632"/>
          </a:xfrm>
        </p:grpSpPr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B7B222A9-95E4-4E73-90B2-34B12A041518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E0EEBB43-4F7A-48F4-B599-40E24AB6EC71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C5E9896F-6FBE-41C3-8966-6AA57B00727E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57856028-6F69-4185-B99D-2654CBD2DB96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62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3859</TotalTime>
  <Words>3758</Words>
  <Application>Microsoft Office PowerPoint</Application>
  <PresentationFormat>Екран (4:3)</PresentationFormat>
  <Paragraphs>447</Paragraphs>
  <Slides>16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Презентація PowerPoint</vt:lpstr>
      <vt:lpstr>Зміст презентації Програми “Оренда-Пакет”</vt:lpstr>
      <vt:lpstr>Презентація PowerPoint</vt:lpstr>
      <vt:lpstr>Страхувальник, Вигодонабувач</vt:lpstr>
      <vt:lpstr>Що підлягає страхуванню? Предмет Договору страхування </vt:lpstr>
      <vt:lpstr>І БЛОК (Страхування майна): Застраховане майно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Розрахунок загальної страхової премії за Договором “Оренда-Пакет”</vt:lpstr>
      <vt:lpstr>Дії Страхувальника та Страховика у разі настання страхового випадку</vt:lpstr>
      <vt:lpstr>Презентація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Kizenko</dc:creator>
  <cp:lastModifiedBy>Admin</cp:lastModifiedBy>
  <cp:revision>411</cp:revision>
  <dcterms:created xsi:type="dcterms:W3CDTF">2010-01-21T14:59:41Z</dcterms:created>
  <dcterms:modified xsi:type="dcterms:W3CDTF">2025-09-26T09:17:46Z</dcterms:modified>
</cp:coreProperties>
</file>